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8" r:id="rId13"/>
    <p:sldId id="269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5" r:id="rId40"/>
    <p:sldId id="296" r:id="rId41"/>
    <p:sldId id="297" r:id="rId42"/>
    <p:sldId id="299" r:id="rId43"/>
    <p:sldId id="300" r:id="rId44"/>
    <p:sldId id="301" r:id="rId45"/>
    <p:sldId id="303" r:id="rId46"/>
    <p:sldId id="305" r:id="rId47"/>
    <p:sldId id="306" r:id="rId48"/>
    <p:sldId id="307" r:id="rId49"/>
    <p:sldId id="304" r:id="rId50"/>
    <p:sldId id="308" r:id="rId51"/>
    <p:sldId id="309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7B37E8-55F8-F142-A20F-C30D22CCAEF5}">
          <p14:sldIdLst>
            <p14:sldId id="256"/>
            <p14:sldId id="259"/>
            <p14:sldId id="257"/>
            <p14:sldId id="258"/>
            <p14:sldId id="260"/>
            <p14:sldId id="261"/>
            <p14:sldId id="262"/>
            <p14:sldId id="263"/>
            <p14:sldId id="264"/>
            <p14:sldId id="266"/>
            <p14:sldId id="265"/>
            <p14:sldId id="268"/>
            <p14:sldId id="269"/>
            <p14:sldId id="267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4"/>
            <p14:sldId id="295"/>
            <p14:sldId id="296"/>
            <p14:sldId id="297"/>
            <p14:sldId id="299"/>
            <p14:sldId id="300"/>
            <p14:sldId id="301"/>
            <p14:sldId id="303"/>
            <p14:sldId id="305"/>
            <p14:sldId id="306"/>
            <p14:sldId id="307"/>
            <p14:sldId id="304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26"/>
    <p:restoredTop sz="91463"/>
  </p:normalViewPr>
  <p:slideViewPr>
    <p:cSldViewPr snapToGrid="0" snapToObjects="1">
      <p:cViewPr>
        <p:scale>
          <a:sx n="115" d="100"/>
          <a:sy n="115" d="100"/>
        </p:scale>
        <p:origin x="1008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3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BAE0B-C6E5-3F4C-9A6C-E54D04EA845A}" type="datetimeFigureOut">
              <a:rPr lang="en-US" smtClean="0"/>
              <a:t>1/19/16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95435-5478-1442-8440-3CB3B2EFB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4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5435-5478-1442-8440-3CB3B2EFB5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96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04218-4CA7-8540-B720-0896D6859E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9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3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2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7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29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6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7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6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3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CD983-D9DE-A849-AC70-727A9AE55B22}" type="datetimeFigureOut">
              <a:rPr lang="en-US" smtClean="0"/>
              <a:t>1/19/16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6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27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2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3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3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3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31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3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3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35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3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35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37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39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40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41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5.tif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74021"/>
            <a:ext cx="6400800" cy="1752600"/>
          </a:xfrm>
        </p:spPr>
        <p:txBody>
          <a:bodyPr/>
          <a:lstStyle/>
          <a:p>
            <a:r>
              <a:rPr lang="en-US" dirty="0" smtClean="0"/>
              <a:t>Instructor: Alan Ritter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18246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Probability Review and Naïve Bayes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81213" y="5125453"/>
            <a:ext cx="5981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Some </a:t>
            </a:r>
            <a:r>
              <a:rPr lang="en-US"/>
              <a:t>s</a:t>
            </a:r>
            <a:r>
              <a:rPr lang="en-US" smtClean="0"/>
              <a:t>lides adapted from </a:t>
            </a:r>
            <a:r>
              <a:rPr lang="en-US" dirty="0" smtClean="0"/>
              <a:t>Dan </a:t>
            </a:r>
            <a:r>
              <a:rPr lang="en-US" dirty="0" err="1" smtClean="0"/>
              <a:t>Jurfasky</a:t>
            </a:r>
            <a:r>
              <a:rPr lang="en-US" dirty="0" smtClean="0"/>
              <a:t> and Brendan </a:t>
            </a:r>
            <a:r>
              <a:rPr lang="en-US" dirty="0" err="1" smtClean="0"/>
              <a:t>O’connor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168" y="2680954"/>
            <a:ext cx="8229600" cy="1143000"/>
          </a:xfrm>
        </p:spPr>
        <p:txBody>
          <a:bodyPr/>
          <a:lstStyle/>
          <a:p>
            <a:r>
              <a:rPr lang="en-US" dirty="0" smtClean="0"/>
              <a:t>Text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51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this Spam?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63" y="1309354"/>
            <a:ext cx="7327232" cy="518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3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370px-Federali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800" y="133350"/>
            <a:ext cx="1270000" cy="20594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wrote which Federalist papers?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1787-8: anonymous essays try to convince New York to ratify U.S Constitution:  Jay, Madison, Hamilton.  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Authorship of 12 of the letters in dispute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1963: solved by </a:t>
            </a:r>
            <a:r>
              <a:rPr lang="en-US" dirty="0" err="1"/>
              <a:t>Mosteller</a:t>
            </a:r>
            <a:r>
              <a:rPr lang="en-US" dirty="0"/>
              <a:t> and Wallace using Bayesian </a:t>
            </a:r>
            <a:r>
              <a:rPr lang="en-US" dirty="0" smtClean="0"/>
              <a:t>methods</a:t>
            </a:r>
            <a:endParaRPr lang="en-US" dirty="0"/>
          </a:p>
        </p:txBody>
      </p:sp>
      <p:pic>
        <p:nvPicPr>
          <p:cNvPr id="4" name="Picture 3" descr="220px-James_Madis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93" y="5241925"/>
            <a:ext cx="907007" cy="1104900"/>
          </a:xfrm>
          <a:prstGeom prst="rect">
            <a:avLst/>
          </a:prstGeom>
        </p:spPr>
      </p:pic>
      <p:pic>
        <p:nvPicPr>
          <p:cNvPr id="5" name="Picture 4" descr="220px-Alexander_Hamilton_portrait_by_John_Trumbull_180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318" y="5184775"/>
            <a:ext cx="947391" cy="1123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01343"/>
            <a:ext cx="162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James Madison</a:t>
            </a:r>
            <a:endParaRPr lang="en-US" sz="18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0" y="6320393"/>
            <a:ext cx="205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Alexander Hamilton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2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 bwMode="auto">
          <a:xfrm>
            <a:off x="2883569" y="3221456"/>
            <a:ext cx="1219200" cy="1066800"/>
          </a:xfrm>
          <a:prstGeom prst="rightArrow">
            <a:avLst/>
          </a:prstGeom>
          <a:solidFill>
            <a:schemeClr val="bg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30969" y="649706"/>
            <a:ext cx="7467600" cy="8953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the subject of this article?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636169" y="2402306"/>
            <a:ext cx="3810000" cy="333375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Antogonists</a:t>
            </a:r>
            <a:r>
              <a:rPr lang="en-US" dirty="0" smtClean="0"/>
              <a:t> and Inhibitors</a:t>
            </a:r>
          </a:p>
          <a:p>
            <a:r>
              <a:rPr lang="en-US" dirty="0" smtClean="0"/>
              <a:t>Blood Supply</a:t>
            </a:r>
          </a:p>
          <a:p>
            <a:r>
              <a:rPr lang="en-US" dirty="0" smtClean="0"/>
              <a:t>Chemistry</a:t>
            </a:r>
          </a:p>
          <a:p>
            <a:r>
              <a:rPr lang="en-US" dirty="0" smtClean="0"/>
              <a:t>Drug Therapy</a:t>
            </a:r>
          </a:p>
          <a:p>
            <a:r>
              <a:rPr lang="en-US" dirty="0" smtClean="0"/>
              <a:t>Embryology</a:t>
            </a:r>
          </a:p>
          <a:p>
            <a:r>
              <a:rPr lang="en-US" dirty="0" smtClean="0"/>
              <a:t>Epidemiology</a:t>
            </a:r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704510" y="1926056"/>
            <a:ext cx="5198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+mn-lt"/>
              </a:rPr>
              <a:t>MeSH</a:t>
            </a:r>
            <a:r>
              <a:rPr lang="en-US" sz="2800" b="1" dirty="0" smtClean="0">
                <a:latin typeface="+mn-lt"/>
              </a:rPr>
              <a:t> Subject Category Hierarchy</a:t>
            </a:r>
            <a:endParaRPr lang="en-US" sz="2800" b="1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1369" y="2002256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Lucida Sans" pitchFamily="-65" charset="0"/>
              </a:rPr>
              <a:t>MEDLINE Article</a:t>
            </a:r>
            <a:endParaRPr lang="en-US" sz="1800" dirty="0">
              <a:latin typeface="Lucida Sans" pitchFamily="-65" charset="0"/>
            </a:endParaRPr>
          </a:p>
          <a:p>
            <a:endParaRPr lang="en-US" sz="1800" dirty="0">
              <a:latin typeface="+mn-lt"/>
            </a:endParaRPr>
          </a:p>
        </p:txBody>
      </p:sp>
      <p:pic>
        <p:nvPicPr>
          <p:cNvPr id="9" name="Picture 8" descr="medlin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9" y="2459456"/>
            <a:ext cx="2009622" cy="2673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797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Positive or negative movie review?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9628" y="1891464"/>
            <a:ext cx="7924800" cy="33337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unbelievably </a:t>
            </a:r>
            <a:r>
              <a:rPr lang="en-US" dirty="0"/>
              <a:t>disappointing </a:t>
            </a:r>
            <a:endParaRPr lang="en-US" dirty="0" smtClean="0"/>
          </a:p>
          <a:p>
            <a:r>
              <a:rPr lang="en-US" dirty="0" smtClean="0"/>
              <a:t>Full of </a:t>
            </a:r>
            <a:r>
              <a:rPr lang="en-US" dirty="0"/>
              <a:t>zany characters and richly applied satire, and some great plot </a:t>
            </a:r>
            <a:r>
              <a:rPr lang="en-US" dirty="0" smtClean="0"/>
              <a:t>twists</a:t>
            </a:r>
          </a:p>
          <a:p>
            <a:r>
              <a:rPr lang="en-US" dirty="0"/>
              <a:t> this is the greatest screwball comedy ever </a:t>
            </a:r>
            <a:r>
              <a:rPr lang="en-US" dirty="0" smtClean="0"/>
              <a:t>filmed</a:t>
            </a:r>
          </a:p>
          <a:p>
            <a:r>
              <a:rPr lang="en-US" dirty="0"/>
              <a:t> It was pathetic. The worst part about it was the boxing scenes.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 descr="Thumbs-dow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8" y="4258872"/>
            <a:ext cx="558800" cy="503632"/>
          </a:xfrm>
          <a:prstGeom prst="rect">
            <a:avLst/>
          </a:prstGeom>
        </p:spPr>
      </p:pic>
      <p:pic>
        <p:nvPicPr>
          <p:cNvPr id="11" name="Picture 10" descr="Thumbs-up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4" y="2383481"/>
            <a:ext cx="591828" cy="533399"/>
          </a:xfrm>
          <a:prstGeom prst="rect">
            <a:avLst/>
          </a:prstGeom>
        </p:spPr>
      </p:pic>
      <p:pic>
        <p:nvPicPr>
          <p:cNvPr id="12" name="Picture 11" descr="Thumbs-dow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8" y="1964538"/>
            <a:ext cx="558800" cy="503632"/>
          </a:xfrm>
          <a:prstGeom prst="rect">
            <a:avLst/>
          </a:prstGeom>
        </p:spPr>
      </p:pic>
      <p:pic>
        <p:nvPicPr>
          <p:cNvPr id="13" name="Picture 12" descr="Thumbs-up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5" y="3251647"/>
            <a:ext cx="591828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2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23474" y="958515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Text </a:t>
            </a:r>
            <a:r>
              <a:rPr lang="en-US" dirty="0" smtClean="0"/>
              <a:t>Classification: definition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56674" y="1930065"/>
            <a:ext cx="8534400" cy="3333750"/>
          </a:xfrm>
        </p:spPr>
        <p:txBody>
          <a:bodyPr/>
          <a:lstStyle/>
          <a:p>
            <a:r>
              <a:rPr lang="en-US" sz="3200" i="1" dirty="0" smtClean="0">
                <a:latin typeface="Calibri" charset="0"/>
              </a:rPr>
              <a:t>Input</a:t>
            </a:r>
            <a:r>
              <a:rPr lang="en-US" sz="3200" dirty="0" smtClean="0">
                <a:latin typeface="Calibri" charset="0"/>
              </a:rPr>
              <a:t>:</a:t>
            </a:r>
          </a:p>
          <a:p>
            <a:pPr lvl="1"/>
            <a:r>
              <a:rPr lang="en-US" sz="2800" dirty="0" smtClean="0">
                <a:latin typeface="Calibri" charset="0"/>
              </a:rPr>
              <a:t> </a:t>
            </a:r>
            <a:r>
              <a:rPr lang="en-US" sz="2800" dirty="0">
                <a:latin typeface="Calibri" charset="0"/>
              </a:rPr>
              <a:t>a document </a:t>
            </a:r>
            <a:r>
              <a:rPr lang="en-US" sz="2800" i="1" dirty="0" smtClean="0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800" i="1" dirty="0" smtClean="0">
                <a:latin typeface="Calibri" charset="0"/>
              </a:rPr>
              <a:t> </a:t>
            </a:r>
            <a:r>
              <a:rPr lang="en-US" sz="2800" dirty="0" smtClean="0">
                <a:latin typeface="Calibri" charset="0"/>
                <a:ea typeface="ＭＳ Ｐゴシック" charset="0"/>
              </a:rPr>
              <a:t>a </a:t>
            </a:r>
            <a:r>
              <a:rPr lang="en-US" sz="2800" dirty="0">
                <a:latin typeface="Calibri" charset="0"/>
                <a:ea typeface="ＭＳ Ｐゴシック" charset="0"/>
              </a:rPr>
              <a:t>fixed set of </a:t>
            </a:r>
            <a:r>
              <a:rPr lang="en-US" sz="2800" dirty="0" smtClean="0">
                <a:latin typeface="Calibri" charset="0"/>
                <a:ea typeface="ＭＳ Ｐゴシック" charset="0"/>
              </a:rPr>
              <a:t>classes  </a:t>
            </a:r>
            <a:r>
              <a:rPr lang="en-US" sz="2800" i="1" dirty="0" smtClean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800" i="1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i="1" baseline="-25000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</a:p>
          <a:p>
            <a:pPr lvl="1"/>
            <a:endParaRPr lang="en-US" sz="2800" i="1" dirty="0">
              <a:latin typeface="Calibri" charset="0"/>
            </a:endParaRPr>
          </a:p>
          <a:p>
            <a:r>
              <a:rPr lang="en-US" sz="3200" i="1" dirty="0">
                <a:latin typeface="Calibri" charset="0"/>
              </a:rPr>
              <a:t>Output</a:t>
            </a:r>
            <a:r>
              <a:rPr lang="en-US" sz="3200" dirty="0">
                <a:latin typeface="Calibri" charset="0"/>
              </a:rPr>
              <a:t>: a predicted class </a:t>
            </a:r>
            <a:r>
              <a:rPr lang="en-US" sz="3200" i="1" dirty="0">
                <a:solidFill>
                  <a:srgbClr val="FF0000"/>
                </a:solidFill>
                <a:latin typeface="Calibri" charset="0"/>
              </a:rPr>
              <a:t>c</a:t>
            </a:r>
            <a:r>
              <a:rPr lang="en-US" sz="3200" dirty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 </a:t>
            </a:r>
            <a:r>
              <a:rPr lang="en-US" sz="32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endParaRPr lang="en-US" sz="3200" i="1" baseline="-25000" dirty="0">
              <a:solidFill>
                <a:srgbClr val="FF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45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61738" y="753978"/>
            <a:ext cx="7467600" cy="742950"/>
          </a:xfrm>
        </p:spPr>
        <p:txBody>
          <a:bodyPr>
            <a:noAutofit/>
          </a:bodyPr>
          <a:lstStyle/>
          <a:p>
            <a:r>
              <a:rPr lang="en-US" dirty="0" smtClean="0"/>
              <a:t>Classification Methods: </a:t>
            </a:r>
            <a:br>
              <a:rPr lang="en-US" dirty="0" smtClean="0"/>
            </a:br>
            <a:r>
              <a:rPr lang="en-US" dirty="0" smtClean="0"/>
              <a:t>Hand-coded rules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304800" y="2122571"/>
            <a:ext cx="8534400" cy="33337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alibri" charset="0"/>
              </a:rPr>
              <a:t>Rules based on combinations of words or other features</a:t>
            </a:r>
          </a:p>
          <a:p>
            <a:pPr lvl="1"/>
            <a:r>
              <a:rPr lang="en-US" dirty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spam: black-list-address OR (“dollars” AND “have been selected”)</a:t>
            </a:r>
          </a:p>
          <a:p>
            <a:r>
              <a:rPr lang="en-US" dirty="0" smtClean="0">
                <a:latin typeface="Calibri" charset="0"/>
              </a:rPr>
              <a:t>Accuracy can be high</a:t>
            </a:r>
          </a:p>
          <a:p>
            <a:pPr lvl="1"/>
            <a:r>
              <a:rPr lang="en-US" dirty="0" smtClean="0">
                <a:latin typeface="Calibri" charset="0"/>
              </a:rPr>
              <a:t>If rules carefully refined by expert</a:t>
            </a:r>
          </a:p>
          <a:p>
            <a:r>
              <a:rPr lang="en-US" dirty="0" smtClean="0">
                <a:latin typeface="Calibri" charset="0"/>
              </a:rPr>
              <a:t>But building and maintaining these rules is expensive</a:t>
            </a:r>
          </a:p>
        </p:txBody>
      </p:sp>
    </p:spTree>
    <p:extLst>
      <p:ext uri="{BB962C8B-B14F-4D97-AF65-F5344CB8AC3E}">
        <p14:creationId xmlns:p14="http://schemas.microsoft.com/office/powerpoint/2010/main" val="104899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673769"/>
            <a:ext cx="7467600" cy="742950"/>
          </a:xfrm>
        </p:spPr>
        <p:txBody>
          <a:bodyPr>
            <a:noAutofit/>
          </a:bodyPr>
          <a:lstStyle/>
          <a:p>
            <a:r>
              <a:rPr lang="en-US" dirty="0"/>
              <a:t>Classification Methods:</a:t>
            </a:r>
            <a:br>
              <a:rPr lang="en-US" dirty="0"/>
            </a:br>
            <a:r>
              <a:rPr lang="en-US" dirty="0"/>
              <a:t>Supervised Machine Learning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2387265"/>
            <a:ext cx="8534400" cy="3333750"/>
          </a:xfrm>
        </p:spPr>
        <p:txBody>
          <a:bodyPr/>
          <a:lstStyle/>
          <a:p>
            <a:r>
              <a:rPr lang="en-US" sz="2800" i="1" dirty="0">
                <a:latin typeface="Calibri" charset="0"/>
              </a:rPr>
              <a:t>Input: </a:t>
            </a:r>
            <a:endParaRPr lang="en-US" sz="2800" i="1" dirty="0" smtClean="0">
              <a:latin typeface="Calibri" charset="0"/>
            </a:endParaRPr>
          </a:p>
          <a:p>
            <a:pPr lvl="1"/>
            <a:r>
              <a:rPr lang="en-US" sz="2400" dirty="0">
                <a:latin typeface="Calibri" charset="0"/>
              </a:rPr>
              <a:t>a document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400" i="1" dirty="0">
                <a:latin typeface="Calibri" charset="0"/>
              </a:rPr>
              <a:t> </a:t>
            </a:r>
            <a:r>
              <a:rPr lang="en-US" sz="2400" dirty="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400" i="1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i="1" baseline="-25000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400" dirty="0" smtClean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  <a:endParaRPr lang="en-US" sz="1800" i="1" dirty="0" smtClean="0">
              <a:solidFill>
                <a:srgbClr val="FF0000"/>
              </a:solidFill>
              <a:latin typeface="Calibri" charset="0"/>
            </a:endParaRPr>
          </a:p>
          <a:p>
            <a:pPr lvl="1"/>
            <a:r>
              <a:rPr lang="en-US" sz="2400" dirty="0" smtClean="0">
                <a:latin typeface="Calibri" charset="0"/>
              </a:rPr>
              <a:t>A training set of </a:t>
            </a:r>
            <a:r>
              <a:rPr lang="en-US" sz="2400" i="1" dirty="0" smtClean="0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dirty="0" smtClean="0">
                <a:latin typeface="Calibri" charset="0"/>
              </a:rPr>
              <a:t> </a:t>
            </a:r>
            <a:r>
              <a:rPr lang="en-US" sz="2400" dirty="0">
                <a:latin typeface="Calibri" charset="0"/>
              </a:rPr>
              <a:t>hand-labeled documents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(d</a:t>
            </a:r>
            <a:r>
              <a:rPr lang="en-US" sz="2400" i="1" baseline="-25000" dirty="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 dirty="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),....,(</a:t>
            </a:r>
            <a:r>
              <a:rPr lang="en-US" sz="2400" i="1" dirty="0" err="1">
                <a:solidFill>
                  <a:srgbClr val="FF0000"/>
                </a:solidFill>
                <a:latin typeface="Calibri" charset="0"/>
              </a:rPr>
              <a:t>d</a:t>
            </a:r>
            <a:r>
              <a:rPr lang="en-US" sz="2400" i="1" baseline="-25000" dirty="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dirty="0" err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 dirty="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)</a:t>
            </a:r>
          </a:p>
          <a:p>
            <a:r>
              <a:rPr lang="en-US" sz="2800" i="1" dirty="0">
                <a:latin typeface="Calibri" charset="0"/>
              </a:rPr>
              <a:t>Output: </a:t>
            </a:r>
            <a:endParaRPr lang="en-US" sz="2800" i="1" dirty="0" smtClean="0">
              <a:latin typeface="Calibri" charset="0"/>
            </a:endParaRPr>
          </a:p>
          <a:p>
            <a:pPr lvl="1"/>
            <a:r>
              <a:rPr lang="en-US" sz="2400" dirty="0" smtClean="0">
                <a:latin typeface="Calibri" charset="0"/>
              </a:rPr>
              <a:t>a </a:t>
            </a:r>
            <a:r>
              <a:rPr lang="en-US" sz="2400" dirty="0">
                <a:latin typeface="Calibri" charset="0"/>
              </a:rPr>
              <a:t>learned classifier </a:t>
            </a:r>
            <a:r>
              <a:rPr lang="en-US" sz="2400" i="1" dirty="0" err="1" smtClean="0">
                <a:solidFill>
                  <a:srgbClr val="FF0000"/>
                </a:solidFill>
                <a:latin typeface="Calibri" charset="0"/>
              </a:rPr>
              <a:t>γ:d</a:t>
            </a:r>
            <a:r>
              <a:rPr lang="en-US" sz="2400" i="1" dirty="0" smtClean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sym typeface="Wingdings" charset="2"/>
              </a:rPr>
              <a:t> c</a:t>
            </a:r>
            <a:endParaRPr lang="en-US" sz="2400" i="1" dirty="0">
              <a:solidFill>
                <a:srgbClr val="FF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27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850232" y="638676"/>
            <a:ext cx="7467600" cy="742950"/>
          </a:xfrm>
        </p:spPr>
        <p:txBody>
          <a:bodyPr>
            <a:noAutofit/>
          </a:bodyPr>
          <a:lstStyle/>
          <a:p>
            <a:r>
              <a:rPr lang="en-US" dirty="0" smtClean="0"/>
              <a:t>Classification Methods:</a:t>
            </a:r>
            <a:br>
              <a:rPr lang="en-US" dirty="0" smtClean="0"/>
            </a:br>
            <a:r>
              <a:rPr lang="en-US" dirty="0" smtClean="0"/>
              <a:t>Supervised Machine Learning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316832" y="2291013"/>
            <a:ext cx="8534400" cy="333375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</a:rPr>
              <a:t>Any kind of classifier</a:t>
            </a:r>
          </a:p>
          <a:p>
            <a:pPr lvl="1"/>
            <a:r>
              <a:rPr lang="en-US" sz="2400" dirty="0" smtClean="0">
                <a:latin typeface="Calibri" charset="0"/>
              </a:rPr>
              <a:t>Na</a:t>
            </a:r>
            <a:r>
              <a:rPr lang="fr-FR" sz="2400" dirty="0" err="1" smtClean="0">
                <a:latin typeface="Calibri" charset="0"/>
              </a:rPr>
              <a:t>ï</a:t>
            </a:r>
            <a:r>
              <a:rPr lang="en-US" sz="2400" dirty="0" err="1" smtClean="0">
                <a:latin typeface="Calibri" charset="0"/>
              </a:rPr>
              <a:t>ve</a:t>
            </a:r>
            <a:r>
              <a:rPr lang="en-US" sz="2400" dirty="0" smtClean="0">
                <a:latin typeface="Calibri" charset="0"/>
              </a:rPr>
              <a:t> Bayes</a:t>
            </a:r>
          </a:p>
          <a:p>
            <a:pPr lvl="1"/>
            <a:r>
              <a:rPr lang="en-US" sz="2400" dirty="0" smtClean="0">
                <a:latin typeface="Calibri" charset="0"/>
              </a:rPr>
              <a:t>Logistic regression</a:t>
            </a:r>
          </a:p>
          <a:p>
            <a:pPr lvl="1"/>
            <a:r>
              <a:rPr lang="en-US" sz="2400" dirty="0" smtClean="0">
                <a:latin typeface="Calibri" charset="0"/>
              </a:rPr>
              <a:t>Support-vector machines</a:t>
            </a:r>
          </a:p>
          <a:p>
            <a:pPr lvl="1"/>
            <a:r>
              <a:rPr lang="en-US" sz="2400" dirty="0">
                <a:latin typeface="Calibri" charset="0"/>
              </a:rPr>
              <a:t>k-Nearest Neighbors</a:t>
            </a:r>
          </a:p>
          <a:p>
            <a:pPr lvl="1"/>
            <a:endParaRPr lang="en-US" sz="2400" dirty="0" smtClean="0">
              <a:latin typeface="Calibri" charset="0"/>
            </a:endParaRPr>
          </a:p>
          <a:p>
            <a:pPr lvl="1"/>
            <a:r>
              <a:rPr lang="en-US" sz="2400" dirty="0" smtClean="0">
                <a:latin typeface="Calibri" charset="0"/>
              </a:rPr>
              <a:t>…</a:t>
            </a:r>
            <a:endParaRPr lang="en-US" sz="1000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65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7700" y="368969"/>
            <a:ext cx="7467600" cy="742950"/>
          </a:xfrm>
        </p:spPr>
        <p:txBody>
          <a:bodyPr>
            <a:noAutofit/>
          </a:bodyPr>
          <a:lstStyle/>
          <a:p>
            <a:r>
              <a:rPr lang="en-US" sz="6000" dirty="0"/>
              <a:t>Naïve Bayes Intuition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906003"/>
            <a:ext cx="8153400" cy="333375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</a:rPr>
              <a:t>Simple (“</a:t>
            </a:r>
            <a:r>
              <a:rPr lang="en-US" sz="2800" dirty="0" err="1" smtClean="0">
                <a:latin typeface="Calibri" charset="0"/>
              </a:rPr>
              <a:t>na</a:t>
            </a:r>
            <a:r>
              <a:rPr lang="fr-FR" sz="2800" dirty="0" err="1" smtClean="0">
                <a:latin typeface="Calibri" charset="0"/>
              </a:rPr>
              <a:t>ï</a:t>
            </a:r>
            <a:r>
              <a:rPr lang="en-US" sz="2800" dirty="0" err="1" smtClean="0">
                <a:latin typeface="Calibri" charset="0"/>
              </a:rPr>
              <a:t>ve</a:t>
            </a:r>
            <a:r>
              <a:rPr lang="en-US" sz="2800" dirty="0" smtClean="0">
                <a:latin typeface="Calibri" charset="0"/>
              </a:rPr>
              <a:t>”) classification method based on Bayes rule</a:t>
            </a:r>
          </a:p>
          <a:p>
            <a:r>
              <a:rPr lang="en-US" sz="2800" dirty="0" smtClean="0">
                <a:latin typeface="Calibri" charset="0"/>
              </a:rPr>
              <a:t>Relies on very simple representation of document</a:t>
            </a:r>
          </a:p>
          <a:p>
            <a:pPr lvl="1"/>
            <a:r>
              <a:rPr lang="en-US" sz="2800" dirty="0" smtClean="0">
                <a:latin typeface="Calibri" charset="0"/>
              </a:rPr>
              <a:t>Bag of words</a:t>
            </a:r>
          </a:p>
          <a:p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9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Probability?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513" y="1600200"/>
            <a:ext cx="8621533" cy="4525963"/>
          </a:xfrm>
        </p:spPr>
        <p:txBody>
          <a:bodyPr/>
          <a:lstStyle/>
          <a:p>
            <a:r>
              <a:rPr lang="en-US" dirty="0" smtClean="0"/>
              <a:t>“The probability the coin will land heads is 0.5”</a:t>
            </a:r>
          </a:p>
          <a:p>
            <a:pPr lvl="1"/>
            <a:r>
              <a:rPr lang="en-US" dirty="0" smtClean="0"/>
              <a:t>Q: what does this mean?</a:t>
            </a:r>
          </a:p>
          <a:p>
            <a:r>
              <a:rPr lang="en-US" dirty="0" smtClean="0"/>
              <a:t>2 Interpretations:</a:t>
            </a:r>
          </a:p>
          <a:p>
            <a:pPr lvl="1"/>
            <a:r>
              <a:rPr lang="en-US" dirty="0" err="1" smtClean="0"/>
              <a:t>Frequentist</a:t>
            </a:r>
            <a:r>
              <a:rPr lang="en-US" dirty="0" smtClean="0"/>
              <a:t> (Repeated trials)</a:t>
            </a:r>
          </a:p>
          <a:p>
            <a:pPr lvl="2"/>
            <a:r>
              <a:rPr lang="en-US" dirty="0" smtClean="0"/>
              <a:t>If we flip the coin many times… </a:t>
            </a:r>
          </a:p>
          <a:p>
            <a:pPr lvl="1"/>
            <a:r>
              <a:rPr lang="en-US" dirty="0" smtClean="0"/>
              <a:t>Bayesian</a:t>
            </a:r>
          </a:p>
          <a:p>
            <a:pPr lvl="2"/>
            <a:r>
              <a:rPr lang="en-US" dirty="0" smtClean="0"/>
              <a:t>We believe there is equal chance of heads/tails</a:t>
            </a:r>
          </a:p>
          <a:p>
            <a:pPr lvl="2"/>
            <a:r>
              <a:rPr lang="en-US" dirty="0" smtClean="0"/>
              <a:t>Advantage: events that do not have long term frequencies</a:t>
            </a:r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270045" y="5668963"/>
            <a:ext cx="6659345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Q: What is the probability the polar ice caps will melt by 2050?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92" y="2539888"/>
            <a:ext cx="2042610" cy="211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5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953"/>
            <a:ext cx="9144000" cy="54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210397" y="2612231"/>
            <a:ext cx="1107996" cy="369332"/>
          </a:xfrm>
          <a:prstGeom prst="rect">
            <a:avLst/>
          </a:prstGeom>
          <a:noFill/>
          <a:ln w="38100">
            <a:solidFill>
              <a:srgbClr val="FF9999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 smtClean="0">
                <a:latin typeface="Palatino" charset="0"/>
              </a:rPr>
              <a:t>Planning</a:t>
            </a:r>
            <a:endParaRPr lang="en-US" sz="1800" dirty="0">
              <a:latin typeface="Palatino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446533" y="2612231"/>
            <a:ext cx="618153" cy="369332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>
                <a:latin typeface="Palatino" charset="0"/>
              </a:rPr>
              <a:t>GUI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771150" y="2612231"/>
            <a:ext cx="1239250" cy="444224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80000"/>
              </a:lnSpc>
            </a:pPr>
            <a:r>
              <a:rPr lang="en-US" sz="1400" dirty="0" smtClean="0">
                <a:latin typeface="Palatino" charset="0"/>
              </a:rPr>
              <a:t>Garbage</a:t>
            </a:r>
          </a:p>
          <a:p>
            <a:pPr eaLnBrk="0" hangingPunct="0">
              <a:lnSpc>
                <a:spcPct val="80000"/>
              </a:lnSpc>
            </a:pPr>
            <a:r>
              <a:rPr lang="en-US" sz="1400" dirty="0" smtClean="0">
                <a:latin typeface="Palatino" charset="0"/>
              </a:rPr>
              <a:t>Collection</a:t>
            </a:r>
            <a:endParaRPr lang="en-US" sz="1400" dirty="0">
              <a:latin typeface="Palatino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505201" y="2495550"/>
            <a:ext cx="901176" cy="52322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 smtClean="0">
                <a:latin typeface="Palatino" charset="0"/>
              </a:rPr>
              <a:t>Machine Learning</a:t>
            </a:r>
            <a:endParaRPr lang="en-US" sz="1400" dirty="0">
              <a:latin typeface="Palatino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819712" y="2612231"/>
            <a:ext cx="659155" cy="369332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 smtClean="0">
                <a:latin typeface="Palatino" charset="0"/>
              </a:rPr>
              <a:t>NLP</a:t>
            </a:r>
            <a:endParaRPr lang="en-US" sz="1800" dirty="0">
              <a:latin typeface="Palatino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643812" y="3028950"/>
            <a:ext cx="129667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u="sng" dirty="0" smtClean="0">
                <a:latin typeface="Palatino" charset="0"/>
              </a:rPr>
              <a:t>parser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dirty="0" smtClean="0">
                <a:latin typeface="Palatino" charset="0"/>
              </a:rPr>
              <a:t>tag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dirty="0" smtClean="0">
                <a:latin typeface="Palatino" charset="0"/>
              </a:rPr>
              <a:t>training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u="sng" dirty="0" smtClean="0">
                <a:latin typeface="Palatino" charset="0"/>
              </a:rPr>
              <a:t>translation</a:t>
            </a:r>
            <a:endParaRPr lang="en-US" sz="1800" u="sng" dirty="0">
              <a:latin typeface="Palatino" charset="0"/>
            </a:endParaRPr>
          </a:p>
          <a:p>
            <a:pPr eaLnBrk="0" hangingPunct="0"/>
            <a:r>
              <a:rPr lang="en-US" sz="1800" u="sng" dirty="0">
                <a:latin typeface="Palatino" charset="0"/>
              </a:rPr>
              <a:t>language</a:t>
            </a:r>
            <a:r>
              <a:rPr lang="en-US" sz="1800" dirty="0">
                <a:latin typeface="Palatino" charset="0"/>
              </a:rPr>
              <a:t>...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429000" y="3028950"/>
            <a:ext cx="121608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>
                <a:latin typeface="Palatino" charset="0"/>
              </a:rPr>
              <a:t>learning</a:t>
            </a:r>
          </a:p>
          <a:p>
            <a:pPr eaLnBrk="0" hangingPunct="0"/>
            <a:r>
              <a:rPr lang="en-US" sz="1800" u="sng" dirty="0" smtClean="0">
                <a:latin typeface="Palatino" charset="0"/>
              </a:rPr>
              <a:t>training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dirty="0">
                <a:latin typeface="Palatino" charset="0"/>
              </a:rPr>
              <a:t>algorithm</a:t>
            </a:r>
          </a:p>
          <a:p>
            <a:pPr eaLnBrk="0" hangingPunct="0"/>
            <a:r>
              <a:rPr lang="en-US" sz="1800" dirty="0" smtClean="0">
                <a:latin typeface="Palatino" charset="0"/>
              </a:rPr>
              <a:t>shrinkage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dirty="0">
                <a:latin typeface="Palatino" charset="0"/>
              </a:rPr>
              <a:t>network...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915612" y="3028950"/>
            <a:ext cx="1496511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>
                <a:latin typeface="Palatino" charset="0"/>
              </a:rPr>
              <a:t>garbage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collection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memory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optimization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region...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09600" y="1885950"/>
            <a:ext cx="1161997" cy="2085439"/>
            <a:chOff x="609600" y="1885950"/>
            <a:chExt cx="1161997" cy="2085439"/>
          </a:xfrm>
        </p:grpSpPr>
        <p:sp>
          <p:nvSpPr>
            <p:cNvPr id="13" name="AutoShape 12"/>
            <p:cNvSpPr>
              <a:spLocks noChangeArrowheads="1"/>
            </p:cNvSpPr>
            <p:nvPr/>
          </p:nvSpPr>
          <p:spPr bwMode="auto">
            <a:xfrm>
              <a:off x="609600" y="1885950"/>
              <a:ext cx="1066800" cy="762000"/>
            </a:xfrm>
            <a:prstGeom prst="foldedCorner">
              <a:avLst>
                <a:gd name="adj" fmla="val 28644"/>
              </a:avLst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200" dirty="0" smtClean="0"/>
            </a:p>
            <a:p>
              <a:endParaRPr lang="en-US" sz="1200" dirty="0"/>
            </a:p>
            <a:p>
              <a:r>
                <a:rPr lang="en-US" sz="1200" dirty="0" smtClean="0"/>
                <a:t>Test </a:t>
              </a:r>
            </a:p>
            <a:p>
              <a:r>
                <a:rPr lang="en-US" sz="1200" dirty="0" smtClean="0"/>
                <a:t>document</a:t>
              </a:r>
            </a:p>
            <a:p>
              <a:endParaRPr lang="en-US" dirty="0"/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609600" y="2647950"/>
              <a:ext cx="1161997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600" dirty="0">
                  <a:latin typeface="Palatino" charset="0"/>
                </a:rPr>
                <a:t>p</a:t>
              </a:r>
              <a:r>
                <a:rPr lang="en-US" sz="1600" dirty="0" smtClean="0">
                  <a:latin typeface="Palatino" charset="0"/>
                </a:rPr>
                <a:t>arser</a:t>
              </a:r>
              <a:endParaRPr lang="en-US" sz="1600" dirty="0">
                <a:latin typeface="Palatino" charset="0"/>
              </a:endParaRPr>
            </a:p>
            <a:p>
              <a:pPr eaLnBrk="0" hangingPunct="0"/>
              <a:r>
                <a:rPr lang="en-US" sz="1600" dirty="0">
                  <a:latin typeface="Palatino" charset="0"/>
                </a:rPr>
                <a:t>l</a:t>
              </a:r>
              <a:r>
                <a:rPr lang="en-US" sz="1600" dirty="0" smtClean="0">
                  <a:latin typeface="Palatino" charset="0"/>
                </a:rPr>
                <a:t>anguage</a:t>
              </a:r>
              <a:endParaRPr lang="en-US" sz="1600" dirty="0">
                <a:latin typeface="Palatino" charset="0"/>
              </a:endParaRPr>
            </a:p>
            <a:p>
              <a:pPr eaLnBrk="0" hangingPunct="0"/>
              <a:r>
                <a:rPr lang="en-US" sz="1600" dirty="0">
                  <a:latin typeface="Palatino" charset="0"/>
                </a:rPr>
                <a:t>l</a:t>
              </a:r>
              <a:r>
                <a:rPr lang="en-US" sz="1600" dirty="0" smtClean="0">
                  <a:latin typeface="Palatino" charset="0"/>
                </a:rPr>
                <a:t>abel</a:t>
              </a:r>
              <a:endParaRPr lang="en-US" sz="1600" dirty="0">
                <a:latin typeface="Palatino" charset="0"/>
              </a:endParaRPr>
            </a:p>
            <a:p>
              <a:pPr eaLnBrk="0" hangingPunct="0"/>
              <a:r>
                <a:rPr lang="en-US" sz="1600" dirty="0" smtClean="0">
                  <a:latin typeface="Palatino" charset="0"/>
                </a:rPr>
                <a:t>translation</a:t>
              </a:r>
            </a:p>
            <a:p>
              <a:pPr eaLnBrk="0" hangingPunct="0"/>
              <a:r>
                <a:rPr lang="en-US" sz="1600" dirty="0" smtClean="0">
                  <a:latin typeface="Palatino" charset="0"/>
                </a:rPr>
                <a:t>…</a:t>
              </a:r>
              <a:endParaRPr lang="en-US" sz="1600" dirty="0">
                <a:latin typeface="Palatino" charset="0"/>
              </a:endParaRPr>
            </a:p>
          </p:txBody>
        </p:sp>
      </p:grpSp>
      <p:sp>
        <p:nvSpPr>
          <p:cNvPr id="15" name="Rectangle 34"/>
          <p:cNvSpPr txBox="1">
            <a:spLocks noChangeArrowheads="1"/>
          </p:cNvSpPr>
          <p:nvPr/>
        </p:nvSpPr>
        <p:spPr>
          <a:xfrm>
            <a:off x="850793" y="436127"/>
            <a:ext cx="7467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Bag of words for document classification</a:t>
            </a:r>
            <a:endParaRPr lang="en-US" dirty="0" smtClean="0"/>
          </a:p>
        </p:txBody>
      </p:sp>
      <p:sp>
        <p:nvSpPr>
          <p:cNvPr id="16" name="Text Box 32"/>
          <p:cNvSpPr txBox="1">
            <a:spLocks noChangeArrowheads="1"/>
          </p:cNvSpPr>
          <p:nvPr/>
        </p:nvSpPr>
        <p:spPr bwMode="auto">
          <a:xfrm>
            <a:off x="8500507" y="3044428"/>
            <a:ext cx="3577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>
                <a:latin typeface="Palatino" charset="0"/>
              </a:rPr>
              <a:t>...</a:t>
            </a: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7281693" y="3027514"/>
            <a:ext cx="1296674" cy="1625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 smtClean="0">
                <a:latin typeface="Palatino" charset="0"/>
              </a:rPr>
              <a:t>planning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dirty="0">
                <a:latin typeface="Palatino" charset="0"/>
              </a:rPr>
              <a:t>temporal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reasoning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plan</a:t>
            </a:r>
          </a:p>
          <a:p>
            <a:pPr eaLnBrk="0" hangingPunct="0"/>
            <a:r>
              <a:rPr lang="en-US" sz="1800" u="sng" dirty="0">
                <a:latin typeface="Palatino" charset="0"/>
              </a:rPr>
              <a:t>language</a:t>
            </a:r>
            <a:r>
              <a:rPr lang="en-US" sz="1800" dirty="0">
                <a:latin typeface="Palatino" charset="0"/>
              </a:rPr>
              <a:t>...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42000" y="1608667"/>
            <a:ext cx="3748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n-lt"/>
              </a:rPr>
              <a:t>?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466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7.88141E-6 C 0.03073 -0.00773 0.05955 -0.02811 0.08993 -0.04015 C 0.09775 -0.04355 0.10573 -0.0454 0.11389 -0.04726 C 0.12344 -0.05004 0.14288 -0.05436 0.14288 -0.05436 C 0.17483 -0.05251 0.20591 -0.05096 0.23681 -0.03305 C 0.25 -0.02564 0.26146 -0.00865 0.27518 -0.00248 C 0.27865 -0.00093 0.28577 0.00216 0.28577 0.00216 C 0.29757 -0.00124 0.30764 -0.00371 0.32014 -0.00495 C 0.33195 -0.0034 0.34393 -0.00217 0.35591 -7.88141E-6 C 0.36077 0.00061 0.36216 0.00802 0.3665 0.01173 C 0.38959 0.03026 0.39966 0.04755 0.41407 0.08708 C 0.42257 0.11056 0.42674 0.13681 0.43525 0.15997 C 0.43577 0.24459 0.43785 0.32921 0.43785 0.41414 " pathEditMode="relative" ptsTypes="ffffffffffff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29126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smtClean="0"/>
              <a:t>Bayes’ Rule Applied to Documents and Classes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304800" y="1428750"/>
            <a:ext cx="8229600" cy="2667000"/>
          </a:xfrm>
        </p:spPr>
        <p:txBody>
          <a:bodyPr/>
          <a:lstStyle/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3200" dirty="0" smtClean="0"/>
              <a:t>For a document </a:t>
            </a:r>
            <a:r>
              <a:rPr lang="en-US" sz="3600" i="1" dirty="0" smtClean="0">
                <a:solidFill>
                  <a:srgbClr val="FF0000"/>
                </a:solidFill>
              </a:rPr>
              <a:t>d</a:t>
            </a:r>
            <a:r>
              <a:rPr lang="en-US" sz="4000" dirty="0" smtClean="0"/>
              <a:t> </a:t>
            </a:r>
            <a:r>
              <a:rPr lang="en-US" sz="3600" dirty="0" smtClean="0"/>
              <a:t>and a class </a:t>
            </a:r>
            <a:r>
              <a:rPr lang="en-US" sz="4000" i="1" dirty="0" smtClean="0">
                <a:solidFill>
                  <a:srgbClr val="FF0000"/>
                </a:solidFill>
              </a:rPr>
              <a:t>c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147452"/>
              </p:ext>
            </p:extLst>
          </p:nvPr>
        </p:nvGraphicFramePr>
        <p:xfrm>
          <a:off x="2479675" y="2759075"/>
          <a:ext cx="4421188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name="Equation" r:id="rId3" imgW="1371600" imgH="419100" progId="Equation.3">
                  <p:embed/>
                </p:oleObj>
              </mc:Choice>
              <mc:Fallback>
                <p:oleObj name="Equation" r:id="rId3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2759075"/>
                        <a:ext cx="4421188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925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058779" y="8382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 Classifier (I)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73450"/>
              </p:ext>
            </p:extLst>
          </p:nvPr>
        </p:nvGraphicFramePr>
        <p:xfrm>
          <a:off x="1359775" y="2090738"/>
          <a:ext cx="4072567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" name="Equation" r:id="rId3" imgW="1371600" imgH="292100" progId="Equation.3">
                  <p:embed/>
                </p:oleObj>
              </mc:Choice>
              <mc:Fallback>
                <p:oleObj name="Equation" r:id="rId3" imgW="13716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9775" y="2090738"/>
                        <a:ext cx="4072567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145689"/>
              </p:ext>
            </p:extLst>
          </p:nvPr>
        </p:nvGraphicFramePr>
        <p:xfrm>
          <a:off x="2229798" y="2952750"/>
          <a:ext cx="4010581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2" name="Equation" r:id="rId5" imgW="1371600" imgH="419100" progId="Equation.3">
                  <p:embed/>
                </p:oleObj>
              </mc:Choice>
              <mc:Fallback>
                <p:oleObj name="Equation" r:id="rId5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9798" y="2952750"/>
                        <a:ext cx="4010581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82268"/>
              </p:ext>
            </p:extLst>
          </p:nvPr>
        </p:nvGraphicFramePr>
        <p:xfrm>
          <a:off x="2198604" y="4324350"/>
          <a:ext cx="3886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" name="Equation" r:id="rId7" imgW="1346200" imgH="292100" progId="Equation.3">
                  <p:embed/>
                </p:oleObj>
              </mc:Choice>
              <mc:Fallback>
                <p:oleObj name="Equation" r:id="rId7" imgW="1346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8604" y="4324350"/>
                        <a:ext cx="3886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5935579" y="2038350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 smtClean="0"/>
              <a:t>MAP is “maximum a posteriori”  = most likely class</a:t>
            </a:r>
            <a:endParaRPr lang="en-US" altLang="zh-TW" sz="1600" dirty="0"/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621379" y="3333750"/>
            <a:ext cx="16764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 smtClean="0"/>
              <a:t>Bayes Rule</a:t>
            </a:r>
            <a:endParaRPr lang="en-US" altLang="zh-TW" sz="1600" dirty="0"/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6697579" y="4400550"/>
            <a:ext cx="1676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 smtClean="0"/>
              <a:t>Dropping the denominator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67556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 Classifier (II)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887855"/>
              </p:ext>
            </p:extLst>
          </p:nvPr>
        </p:nvGraphicFramePr>
        <p:xfrm>
          <a:off x="381000" y="1581150"/>
          <a:ext cx="4900612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0" name="Equation" r:id="rId3" imgW="1651000" imgH="292100" progId="Equation.3">
                  <p:embed/>
                </p:oleObj>
              </mc:Choice>
              <mc:Fallback>
                <p:oleObj name="Equation" r:id="rId3" imgW="16510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581150"/>
                        <a:ext cx="4900612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04482"/>
              </p:ext>
            </p:extLst>
          </p:nvPr>
        </p:nvGraphicFramePr>
        <p:xfrm>
          <a:off x="1295400" y="2724150"/>
          <a:ext cx="576897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" name="Equation" r:id="rId5" imgW="1943100" imgH="292100" progId="Equation.3">
                  <p:embed/>
                </p:oleObj>
              </mc:Choice>
              <mc:Fallback>
                <p:oleObj name="Equation" r:id="rId5" imgW="19431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724150"/>
                        <a:ext cx="5768975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419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 Classifier (IV)</a:t>
            </a:r>
          </a:p>
        </p:txBody>
      </p:sp>
      <p:sp>
        <p:nvSpPr>
          <p:cNvPr id="5" name="Text Box 16"/>
          <p:cNvSpPr txBox="1">
            <a:spLocks noChangeArrowheads="1"/>
          </p:cNvSpPr>
          <p:nvPr/>
        </p:nvSpPr>
        <p:spPr bwMode="auto">
          <a:xfrm>
            <a:off x="6324600" y="2655153"/>
            <a:ext cx="2438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 smtClean="0"/>
              <a:t>How often does this class occur?</a:t>
            </a:r>
            <a:endParaRPr lang="en-US" altLang="zh-TW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453196"/>
              </p:ext>
            </p:extLst>
          </p:nvPr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2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1600200" y="2602290"/>
            <a:ext cx="4343400" cy="461665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dirty="0">
                <a:latin typeface="Calibri" charset="0"/>
                <a:cs typeface="Arial" charset="0"/>
              </a:rPr>
              <a:t>O(|</a:t>
            </a:r>
            <a:r>
              <a:rPr lang="en-US" i="1" dirty="0" err="1">
                <a:latin typeface="Calibri" charset="0"/>
                <a:cs typeface="Arial" charset="0"/>
              </a:rPr>
              <a:t>X</a:t>
            </a:r>
            <a:r>
              <a:rPr lang="en-US" dirty="0" err="1">
                <a:latin typeface="Calibri" charset="0"/>
                <a:cs typeface="Arial" charset="0"/>
              </a:rPr>
              <a:t>|</a:t>
            </a:r>
            <a:r>
              <a:rPr lang="en-US" i="1" baseline="30000" dirty="0" err="1">
                <a:latin typeface="Calibri" charset="0"/>
                <a:cs typeface="Arial" charset="0"/>
              </a:rPr>
              <a:t>n</a:t>
            </a:r>
            <a:r>
              <a:rPr lang="en-US" dirty="0">
                <a:latin typeface="Calibri" charset="0"/>
                <a:cs typeface="Arial" charset="0"/>
                <a:sym typeface="Symbol" charset="0"/>
              </a:rPr>
              <a:t>•|</a:t>
            </a:r>
            <a:r>
              <a:rPr lang="en-US" i="1" dirty="0">
                <a:latin typeface="Calibri" charset="0"/>
                <a:cs typeface="Arial" charset="0"/>
                <a:sym typeface="Symbol" charset="0"/>
              </a:rPr>
              <a:t>C</a:t>
            </a:r>
            <a:r>
              <a:rPr lang="en-US" dirty="0">
                <a:latin typeface="Calibri" charset="0"/>
                <a:cs typeface="Arial" charset="0"/>
                <a:sym typeface="Symbol" charset="0"/>
              </a:rPr>
              <a:t>|) </a:t>
            </a:r>
            <a:r>
              <a:rPr lang="en-US" dirty="0" smtClean="0">
                <a:latin typeface="Calibri" charset="0"/>
                <a:cs typeface="Arial" charset="0"/>
                <a:sym typeface="Symbol" charset="0"/>
              </a:rPr>
              <a:t>parameters</a:t>
            </a:r>
            <a:endParaRPr lang="en-US" dirty="0">
              <a:latin typeface="Calibri" charset="0"/>
              <a:cs typeface="Arial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400800" y="3645753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 smtClean="0"/>
              <a:t>We can just count the relative frequencies in a corpus</a:t>
            </a:r>
            <a:endParaRPr lang="en-US" altLang="zh-TW" sz="1600" dirty="0"/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600200" y="3364290"/>
            <a:ext cx="4343400" cy="156966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dirty="0" smtClean="0">
                <a:latin typeface="Calibri" charset="0"/>
              </a:rPr>
              <a:t>Could </a:t>
            </a:r>
            <a:r>
              <a:rPr lang="en-US" dirty="0">
                <a:latin typeface="Calibri" charset="0"/>
              </a:rPr>
              <a:t>only be estimated if a very, very large number of training examples was available.</a:t>
            </a:r>
          </a:p>
        </p:txBody>
      </p:sp>
    </p:spTree>
    <p:extLst>
      <p:ext uri="{BB962C8B-B14F-4D97-AF65-F5344CB8AC3E}">
        <p14:creationId xmlns:p14="http://schemas.microsoft.com/office/powerpoint/2010/main" val="90204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419726" y="685800"/>
            <a:ext cx="7620000" cy="1123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Multinomial 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 Independence Assumptions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159065"/>
              </p:ext>
            </p:extLst>
          </p:nvPr>
        </p:nvGraphicFramePr>
        <p:xfrm>
          <a:off x="2634164" y="1885950"/>
          <a:ext cx="320516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5" name="Equation" r:id="rId3" imgW="1079500" imgH="215900" progId="Equation.3">
                  <p:embed/>
                </p:oleObj>
              </mc:Choice>
              <mc:Fallback>
                <p:oleObj name="Equation" r:id="rId3" imgW="1079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4164" y="1885950"/>
                        <a:ext cx="3205162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52926" y="2876550"/>
            <a:ext cx="8686800" cy="2590800"/>
          </a:xfrm>
        </p:spPr>
        <p:txBody>
          <a:bodyPr/>
          <a:lstStyle/>
          <a:p>
            <a:r>
              <a:rPr lang="en-US" sz="2800" b="1" dirty="0" smtClean="0">
                <a:latin typeface="Calibri" charset="0"/>
                <a:sym typeface="Symbol" charset="2"/>
              </a:rPr>
              <a:t>Bag of Words assumption</a:t>
            </a:r>
            <a:r>
              <a:rPr lang="en-US" sz="2800" dirty="0" smtClean="0">
                <a:latin typeface="Calibri" charset="0"/>
                <a:sym typeface="Symbol" charset="2"/>
              </a:rPr>
              <a:t>: Assume position doesn’t matter</a:t>
            </a:r>
          </a:p>
          <a:p>
            <a:r>
              <a:rPr lang="en-US" sz="2800" b="1" dirty="0" smtClean="0">
                <a:latin typeface="Calibri" charset="0"/>
                <a:sym typeface="Symbol" charset="2"/>
              </a:rPr>
              <a:t>Conditional Independence</a:t>
            </a:r>
            <a:r>
              <a:rPr lang="en-US" sz="2800" dirty="0" smtClean="0">
                <a:latin typeface="Calibri" charset="0"/>
                <a:sym typeface="Symbol" charset="2"/>
              </a:rPr>
              <a:t>: Assume the feature probabilities </a:t>
            </a:r>
            <a:r>
              <a:rPr lang="en-US" sz="2800" i="1" dirty="0" smtClean="0">
                <a:latin typeface="Calibri" charset="0"/>
                <a:sym typeface="Symbol" charset="2"/>
              </a:rPr>
              <a:t>P</a:t>
            </a:r>
            <a:r>
              <a:rPr lang="en-US" sz="2800" dirty="0" smtClean="0">
                <a:latin typeface="Calibri" charset="0"/>
                <a:sym typeface="Symbol" charset="2"/>
              </a:rPr>
              <a:t>(</a:t>
            </a:r>
            <a:r>
              <a:rPr lang="en-US" sz="2800" i="1" dirty="0" err="1" smtClean="0">
                <a:latin typeface="Calibri" charset="0"/>
                <a:sym typeface="Symbol" charset="2"/>
              </a:rPr>
              <a:t>x</a:t>
            </a:r>
            <a:r>
              <a:rPr lang="en-US" sz="2800" i="1" baseline="-25000" dirty="0" err="1" smtClean="0">
                <a:latin typeface="Calibri" charset="0"/>
                <a:sym typeface="Symbol" charset="2"/>
              </a:rPr>
              <a:t>i</a:t>
            </a:r>
            <a:r>
              <a:rPr lang="en-US" sz="2800" dirty="0" err="1" smtClean="0">
                <a:latin typeface="Calibri" charset="0"/>
                <a:sym typeface="Symbol" charset="2"/>
              </a:rPr>
              <a:t>|</a:t>
            </a:r>
            <a:r>
              <a:rPr lang="en-US" sz="2800" i="1" dirty="0" err="1" smtClean="0">
                <a:latin typeface="Calibri" charset="0"/>
                <a:sym typeface="Symbol" charset="2"/>
              </a:rPr>
              <a:t>c</a:t>
            </a:r>
            <a:r>
              <a:rPr lang="en-US" sz="2800" i="1" baseline="-25000" dirty="0" err="1" smtClean="0">
                <a:latin typeface="Calibri" charset="0"/>
                <a:sym typeface="Symbol" charset="2"/>
              </a:rPr>
              <a:t>j</a:t>
            </a:r>
            <a:r>
              <a:rPr lang="en-US" sz="2800" dirty="0" smtClean="0">
                <a:latin typeface="Calibri" charset="0"/>
                <a:sym typeface="Symbol" charset="2"/>
              </a:rPr>
              <a:t>) are independent given the class </a:t>
            </a:r>
            <a:r>
              <a:rPr lang="en-US" sz="2800" i="1" dirty="0" smtClean="0">
                <a:latin typeface="Calibri" charset="0"/>
                <a:sym typeface="Symbol" charset="2"/>
              </a:rPr>
              <a:t>c.</a:t>
            </a:r>
            <a:endParaRPr lang="en-US" sz="2800" i="1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35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713874" y="1175084"/>
            <a:ext cx="76200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Multinomial 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 Classifier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07820"/>
              </p:ext>
            </p:extLst>
          </p:nvPr>
        </p:nvGraphicFramePr>
        <p:xfrm>
          <a:off x="713874" y="2371224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874" y="2371224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181908"/>
              </p:ext>
            </p:extLst>
          </p:nvPr>
        </p:nvGraphicFramePr>
        <p:xfrm>
          <a:off x="866274" y="3596774"/>
          <a:ext cx="56356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" name="Equation" r:id="rId5" imgW="1828800" imgH="368300" progId="Equation.3">
                  <p:embed/>
                </p:oleObj>
              </mc:Choice>
              <mc:Fallback>
                <p:oleObj name="Equation" r:id="rId5" imgW="18288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274" y="3596774"/>
                        <a:ext cx="56356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675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745958" y="994610"/>
            <a:ext cx="76200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Applying Multinomial </a:t>
            </a:r>
            <a:r>
              <a:rPr lang="en-US" dirty="0"/>
              <a:t>Naive Bayes Classifiers to </a:t>
            </a:r>
            <a:r>
              <a:rPr lang="en-US" dirty="0" smtClean="0"/>
              <a:t>Text Classification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28344"/>
              </p:ext>
            </p:extLst>
          </p:nvPr>
        </p:nvGraphicFramePr>
        <p:xfrm>
          <a:off x="1427747" y="4039602"/>
          <a:ext cx="60452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1" name="Equation" r:id="rId3" imgW="2146300" imgH="393700" progId="Equation.3">
                  <p:embed/>
                </p:oleObj>
              </mc:Choice>
              <mc:Fallback>
                <p:oleObj name="Equation" r:id="rId3" imgW="2146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7747" y="4039602"/>
                        <a:ext cx="60452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89548" y="2591802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2800" dirty="0">
                <a:latin typeface="Times New Roman" charset="0"/>
              </a:rPr>
              <a:t>positions </a:t>
            </a:r>
            <a:r>
              <a:rPr lang="en-US" sz="2800" dirty="0">
                <a:latin typeface="Calibri" charset="0"/>
                <a:sym typeface="Symbol" charset="0"/>
              </a:rPr>
              <a:t> all word positions in </a:t>
            </a:r>
            <a:r>
              <a:rPr lang="en-US" sz="2800" dirty="0" smtClean="0">
                <a:latin typeface="Calibri" charset="0"/>
                <a:sym typeface="Symbol" charset="0"/>
              </a:rPr>
              <a:t>test document      </a:t>
            </a:r>
            <a:r>
              <a:rPr lang="en-US" sz="2800" dirty="0">
                <a:latin typeface="Calibri" charset="0"/>
                <a:sym typeface="Symbol" charset="0"/>
              </a:rPr>
              <a:t>			</a:t>
            </a:r>
            <a:endParaRPr lang="en-US" sz="2800" i="1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63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38463" y="950346"/>
            <a:ext cx="7467600" cy="742950"/>
          </a:xfrm>
        </p:spPr>
        <p:txBody>
          <a:bodyPr/>
          <a:lstStyle/>
          <a:p>
            <a:pPr eaLnBrk="1" hangingPunct="1"/>
            <a:r>
              <a:rPr lang="en-US" sz="3000" dirty="0">
                <a:latin typeface="Calibri" charset="0"/>
                <a:ea typeface="ＭＳ Ｐゴシック" charset="0"/>
                <a:cs typeface="ＭＳ Ｐゴシック" charset="0"/>
              </a:rPr>
              <a:t>Learning the </a:t>
            </a:r>
            <a:r>
              <a:rPr lang="en-US" sz="3000" dirty="0" smtClean="0">
                <a:latin typeface="Calibri" charset="0"/>
                <a:ea typeface="ＭＳ Ｐゴシック" charset="0"/>
                <a:cs typeface="ＭＳ Ｐゴシック" charset="0"/>
              </a:rPr>
              <a:t>Multinomial Na</a:t>
            </a:r>
            <a:r>
              <a:rPr lang="fr-FR" sz="3000" dirty="0" err="1" smtClean="0">
                <a:latin typeface="Calibri" charset="0"/>
                <a:ea typeface="ＭＳ Ｐゴシック" charset="0"/>
                <a:cs typeface="ＭＳ Ｐゴシック" charset="0"/>
              </a:rPr>
              <a:t>ï</a:t>
            </a:r>
            <a:r>
              <a:rPr lang="en-US" sz="3000" dirty="0" err="1" smtClean="0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 sz="3000" dirty="0" smtClean="0">
                <a:latin typeface="Calibri" charset="0"/>
                <a:ea typeface="ＭＳ Ｐゴシック" charset="0"/>
                <a:cs typeface="ＭＳ Ｐゴシック" charset="0"/>
              </a:rPr>
              <a:t> Bayes Model</a:t>
            </a:r>
            <a:endParaRPr lang="en-US" sz="30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61211" y="1954129"/>
            <a:ext cx="80772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Calibri" charset="0"/>
                <a:ea typeface="ＭＳ Ｐゴシック" charset="0"/>
                <a:cs typeface="ＭＳ Ｐゴシック" charset="0"/>
              </a:rPr>
              <a:t>First attempt: maximum likelihood estimates</a:t>
            </a:r>
          </a:p>
          <a:p>
            <a:pPr lvl="1"/>
            <a:r>
              <a:rPr lang="en-US" smtClean="0">
                <a:latin typeface="Calibri" charset="0"/>
                <a:ea typeface="ＭＳ Ｐゴシック" charset="0"/>
              </a:rPr>
              <a:t>simply use the frequencies in the data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537576"/>
              </p:ext>
            </p:extLst>
          </p:nvPr>
        </p:nvGraphicFramePr>
        <p:xfrm>
          <a:off x="2457842" y="4268083"/>
          <a:ext cx="3870769" cy="1292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2" name="Equation" r:id="rId3" imgW="1739900" imgH="584200" progId="Equation.3">
                  <p:embed/>
                </p:oleObj>
              </mc:Choice>
              <mc:Fallback>
                <p:oleObj name="Equation" r:id="rId3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7842" y="4268083"/>
                        <a:ext cx="3870769" cy="12928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474847"/>
              </p:ext>
            </p:extLst>
          </p:nvPr>
        </p:nvGraphicFramePr>
        <p:xfrm>
          <a:off x="2937330" y="3194533"/>
          <a:ext cx="3524249" cy="980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3" name="Equation" r:id="rId5" imgW="1587500" imgH="444500" progId="Equation.3">
                  <p:embed/>
                </p:oleObj>
              </mc:Choice>
              <mc:Fallback>
                <p:oleObj name="Equation" r:id="rId5" imgW="15875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7330" y="3194533"/>
                        <a:ext cx="3524249" cy="9806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720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Review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735" y="2117090"/>
            <a:ext cx="3517900" cy="97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64" y="3366847"/>
            <a:ext cx="37973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014" y="4730904"/>
            <a:ext cx="4800600" cy="469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3527" y="3513909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</a:t>
            </a:r>
          </a:p>
          <a:p>
            <a:r>
              <a:rPr lang="en-US" dirty="0" smtClean="0"/>
              <a:t>Probability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580" y="1988302"/>
            <a:ext cx="837293" cy="83729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997448" y="3448593"/>
            <a:ext cx="1686833" cy="837294"/>
            <a:chOff x="4997448" y="3448593"/>
            <a:chExt cx="1686833" cy="83729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7448" y="3448594"/>
              <a:ext cx="837293" cy="83729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6988" y="3448593"/>
              <a:ext cx="837293" cy="8372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422217" y="4581652"/>
            <a:ext cx="1686833" cy="837294"/>
            <a:chOff x="4997448" y="3448593"/>
            <a:chExt cx="1686833" cy="83729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7448" y="3448594"/>
              <a:ext cx="837293" cy="83729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6988" y="3448593"/>
              <a:ext cx="837293" cy="837293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973527" y="4730904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Chain Rule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81456" y="5000298"/>
            <a:ext cx="1657196" cy="165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3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61111E-6 -3.7037E-6 L -8.61111E-6 -3.7037E-6 C 0.03975 -0.01111 0.01058 -0.00185 0.04617 -0.01574 C 0.07534 -0.02708 0.08003 -0.02592 0.11302 -0.04722 C 0.12673 -0.05601 0.1394 -0.06782 0.15381 -0.07361 L 0.1894 -0.08773 C 0.19513 -0.09004 0.20069 -0.09328 0.20642 -0.09467 L 0.221 -0.09814 C 0.22534 -0.10046 0.22968 -0.10324 0.2342 -0.10509 C 0.23802 -0.10671 0.24201 -0.1074 0.246 -0.10879 C 0.25104 -0.11041 0.25555 -0.11319 0.26041 -0.11574 C 0.26128 -0.11689 0.26197 -0.11828 0.26302 -0.11921 C 0.26423 -0.12014 0.26597 -0.1199 0.26701 -0.12106 C 0.26874 -0.12291 0.26944 -0.12592 0.271 -0.12801 C 0.27256 -0.13055 0.27447 -0.13264 0.27621 -0.13495 C 0.27673 -0.1368 0.27656 -0.13889 0.2776 -0.14027 C 0.28298 -0.14745 0.28524 -0.14629 0.29062 -0.15092 C 0.29843 -0.15717 0.29374 -0.15625 0.30381 -0.16134 C 0.30815 -0.16342 0.31267 -0.16458 0.31701 -0.16666 C 0.3342 -0.17476 0.32638 -0.17222 0.3434 -0.1824 C 0.34756 -0.18495 0.35225 -0.18657 0.35642 -0.18935 C 0.36874 -0.19768 0.36493 -0.19791 0.37621 -0.20694 C 0.37968 -0.20972 0.38333 -0.21157 0.3868 -0.21389 C 0.38888 -0.21689 0.39079 -0.22037 0.3934 -0.22268 C 0.40017 -0.22963 0.40868 -0.23657 0.41701 -0.24027 C 0.42048 -0.24189 0.42413 -0.24259 0.4276 -0.24375 C 0.44722 -0.25694 0.43923 -0.24884 0.4526 -0.26666 L 0.45781 -0.27361 C 0.46371 -0.32129 0.45607 -0.28125 0.5434 -0.28588 C 0.54861 -0.28611 0.55399 -0.28796 0.5592 -0.28935 C 0.57187 -0.29328 0.58437 -0.29861 0.59722 -0.30162 C 0.61215 -0.30532 0.6269 -0.31064 0.64201 -0.31226 C 0.64774 -0.31273 0.65347 -0.31319 0.6592 -0.31389 C 0.66579 -0.31504 0.67222 -0.31666 0.67881 -0.31759 C 0.68628 -0.31851 0.69374 -0.31875 0.70121 -0.31921 C 0.70833 -0.32037 0.71527 -0.32222 0.72222 -0.32268 C 0.73506 -0.32384 0.74774 -0.32361 0.76041 -0.32453 C 0.76753 -0.325 0.77343 -0.32662 0.7802 -0.32801 C 0.78541 -0.33148 0.78611 -0.33148 0.79079 -0.3368 C 0.79253 -0.33889 0.79409 -0.34166 0.796 -0.34375 C 0.79756 -0.34583 0.79982 -0.34699 0.80121 -0.34907 C 0.80486 -0.35439 0.8085 -0.36203 0.8118 -0.36828 C 0.81215 -0.37083 0.81267 -0.37314 0.81302 -0.37546 C 0.81354 -0.37824 0.81388 -0.38125 0.8144 -0.38426 C 0.81475 -0.38588 0.81527 -0.38773 0.81579 -0.38935 C 0.81909 -0.40486 0.81527 -0.38912 0.8184 -0.40162 C 0.82013 -0.39768 0.82204 -0.39375 0.82361 -0.38935 C 0.82465 -0.38657 0.82499 -0.38333 0.82621 -0.38078 C 0.82986 -0.37222 0.8342 -0.36435 0.83802 -0.35601 C 0.84756 -0.33564 0.84756 -0.33194 0.8592 -0.31226 C 0.86753 -0.29791 0.87499 -0.28194 0.88541 -0.27014 C 0.89166 -0.26319 0.89791 -0.25648 0.90381 -0.24907 C 0.90937 -0.24236 0.91388 -0.23426 0.91961 -0.22801 C 0.93107 -0.21551 0.94322 -0.20439 0.9552 -0.19282 C 0.97499 -0.17407 0.9743 -0.17662 0.99461 -0.15949 C 1.00225 -0.15324 1.0092 -0.14583 1.01701 -0.14027 C 1.02447 -0.13495 1.03229 -0.13032 1.0394 -0.12453 C 1.04374 -0.12106 1.04704 -0.11574 1.05121 -0.11226 C 1.05364 -0.11018 1.07465 -0.09444 1.08281 -0.08935 C 1.08506 -0.08819 1.08732 -0.08726 1.0894 -0.08588 C 1.09201 -0.08426 1.09461 -0.08194 1.09739 -0.08055 C 1.09947 -0.07963 1.10173 -0.07963 1.10381 -0.07893 C 1.12204 -0.07291 1.10416 -0.07615 1.13159 -0.07361 C 1.14531 -0.06759 1.13958 -0.07083 1.14861 -0.06481 C 1.15433 -0.05347 1.14722 -0.06504 1.1618 -0.05601 C 1.16527 -0.05393 1.16805 -0.05046 1.171 -0.04722 C 1.1743 -0.04351 1.1769 -0.03889 1.1802 -0.03495 C 1.18888 -0.02476 1.19774 -0.01527 1.20659 -0.00509 C 1.21093 -3.7037E-6 1.21475 0.00649 1.21961 0.01065 C 1.22326 0.01343 1.2269 0.01621 1.2302 0.01945 C 1.23177 0.02084 1.23263 0.02315 1.2342 0.02454 C 1.23645 0.02686 1.24045 0.02871 1.2434 0.02986 C 1.24513 0.03056 1.24687 0.03102 1.24861 0.03172 C 1.25121 0.03264 1.25381 0.03403 1.25659 0.03519 C 1.25781 0.03565 1.25902 0.03704 1.26041 0.03704 L 1.26319 0.03704 " pathEditMode="relative" ptsTypes="AAAAAAAAAAAAAAAAAAAAAAAAAAAAAAAAAAAAAAAAAAAAAAAAAAAAAAAAAAAAAAAAAAAAAAAAAA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457200" y="348615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mtClean="0">
                <a:ea typeface="ＭＳ Ｐゴシック" charset="0"/>
                <a:cs typeface="Calibri"/>
              </a:rPr>
              <a:t>Create mega-document for topic </a:t>
            </a:r>
            <a:r>
              <a:rPr lang="en-US" i="1" smtClean="0">
                <a:ea typeface="ＭＳ Ｐゴシック" charset="0"/>
                <a:cs typeface="Calibri"/>
              </a:rPr>
              <a:t>j</a:t>
            </a:r>
            <a:r>
              <a:rPr lang="en-US" smtClean="0">
                <a:ea typeface="ＭＳ Ｐゴシック" charset="0"/>
                <a:cs typeface="Calibri"/>
              </a:rPr>
              <a:t> by concatenating all docs in this topic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ea typeface="ＭＳ Ｐゴシック" charset="0"/>
                <a:cs typeface="Calibri"/>
              </a:rPr>
              <a:t>Use frequency of </a:t>
            </a:r>
            <a:r>
              <a:rPr lang="en-US" sz="2400" i="1" smtClean="0">
                <a:ea typeface="ＭＳ Ｐゴシック" charset="0"/>
                <a:cs typeface="Calibri"/>
              </a:rPr>
              <a:t>w</a:t>
            </a:r>
            <a:r>
              <a:rPr lang="en-US" sz="2400" smtClean="0">
                <a:ea typeface="ＭＳ Ｐゴシック" charset="0"/>
                <a:cs typeface="Calibri"/>
              </a:rPr>
              <a:t> in mega-document</a:t>
            </a:r>
            <a:endParaRPr lang="en-US" sz="2400" smtClean="0">
              <a:latin typeface="Calibri"/>
              <a:ea typeface="ＭＳ Ｐゴシック" charset="0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200" smtClean="0">
              <a:latin typeface="Calibri"/>
              <a:ea typeface="ＭＳ Ｐゴシック" charset="0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200" dirty="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770021" y="504570"/>
            <a:ext cx="7467600" cy="7429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Parameter estimation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657600" y="2190750"/>
            <a:ext cx="5257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ctr"/>
            <a:r>
              <a:rPr lang="en-US" dirty="0">
                <a:latin typeface="Calibri"/>
                <a:cs typeface="Calibri"/>
              </a:rPr>
              <a:t>fraction of times </a:t>
            </a:r>
            <a:r>
              <a:rPr lang="en-US" dirty="0" smtClean="0">
                <a:latin typeface="Calibri"/>
                <a:cs typeface="Calibri"/>
              </a:rPr>
              <a:t>word </a:t>
            </a:r>
            <a:r>
              <a:rPr lang="en-US" i="1" dirty="0" err="1" smtClean="0">
                <a:latin typeface="Calibri"/>
                <a:cs typeface="Calibri"/>
              </a:rPr>
              <a:t>w</a:t>
            </a:r>
            <a:r>
              <a:rPr lang="en-US" i="1" baseline="-25000" dirty="0" err="1" smtClean="0">
                <a:latin typeface="Calibri"/>
                <a:cs typeface="Calibri"/>
              </a:rPr>
              <a:t>i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appears </a:t>
            </a:r>
            <a:endParaRPr lang="en-US" dirty="0" smtClean="0">
              <a:latin typeface="Calibri"/>
              <a:cs typeface="Calibri"/>
            </a:endParaRPr>
          </a:p>
          <a:p>
            <a:pPr algn="ctr"/>
            <a:r>
              <a:rPr lang="en-US" dirty="0" smtClean="0">
                <a:latin typeface="Calibri"/>
                <a:cs typeface="Calibri"/>
              </a:rPr>
              <a:t>among all words </a:t>
            </a:r>
            <a:r>
              <a:rPr lang="en-US" dirty="0">
                <a:latin typeface="Calibri"/>
                <a:cs typeface="Calibri"/>
              </a:rPr>
              <a:t>in documents of topic </a:t>
            </a:r>
            <a:r>
              <a:rPr lang="en-US" i="1" dirty="0" err="1">
                <a:latin typeface="Calibri"/>
                <a:cs typeface="Calibri"/>
              </a:rPr>
              <a:t>c</a:t>
            </a:r>
            <a:r>
              <a:rPr lang="en-US" i="1" baseline="-25000" dirty="0" err="1">
                <a:latin typeface="Calibri"/>
                <a:cs typeface="Calibri"/>
              </a:rPr>
              <a:t>j</a:t>
            </a:r>
            <a:endParaRPr lang="en-US" i="1" baseline="-25000" dirty="0">
              <a:latin typeface="Calibri"/>
              <a:cs typeface="Calibri"/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09634"/>
              </p:ext>
            </p:extLst>
          </p:nvPr>
        </p:nvGraphicFramePr>
        <p:xfrm>
          <a:off x="304800" y="2190750"/>
          <a:ext cx="3192462" cy="1066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7" name="Equation" r:id="rId3" imgW="1739900" imgH="584200" progId="Equation.3">
                  <p:embed/>
                </p:oleObj>
              </mc:Choice>
              <mc:Fallback>
                <p:oleObj name="Equation" r:id="rId3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190750"/>
                        <a:ext cx="3192462" cy="1066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410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845067" y="450683"/>
            <a:ext cx="7467600" cy="7429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Problem with Maximum Likelihood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457200" y="1428750"/>
            <a:ext cx="8077200" cy="3191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What if we have seen no training documents with the word </a:t>
            </a:r>
            <a:r>
              <a:rPr lang="en-US" b="1" i="1" dirty="0" smtClean="0">
                <a:latin typeface="Calibri" charset="0"/>
                <a:ea typeface="ＭＳ Ｐゴシック" charset="0"/>
                <a:cs typeface="ＭＳ Ｐゴシック" charset="0"/>
              </a:rPr>
              <a:t>fantastic</a:t>
            </a:r>
            <a:r>
              <a:rPr lang="en-US" b="1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and classified in the topic </a:t>
            </a:r>
            <a:r>
              <a:rPr lang="en-US" b="1" dirty="0" smtClean="0">
                <a:latin typeface="Calibri" charset="0"/>
                <a:ea typeface="ＭＳ Ｐゴシック" charset="0"/>
                <a:cs typeface="ＭＳ Ｐゴシック" charset="0"/>
              </a:rPr>
              <a:t>positive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b="1" i="1" dirty="0" smtClean="0">
                <a:latin typeface="Calibri" charset="0"/>
                <a:ea typeface="ＭＳ Ｐゴシック" charset="0"/>
                <a:cs typeface="ＭＳ Ｐゴシック" charset="0"/>
              </a:rPr>
              <a:t>thumbs-up)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pPr lvl="1">
              <a:lnSpc>
                <a:spcPct val="90000"/>
              </a:lnSpc>
            </a:pPr>
            <a:endParaRPr lang="en-US" dirty="0" smtClean="0">
              <a:latin typeface="Calibri" charset="0"/>
              <a:ea typeface="ＭＳ Ｐゴシック" charset="0"/>
            </a:endParaRPr>
          </a:p>
          <a:p>
            <a:pPr lvl="1">
              <a:lnSpc>
                <a:spcPct val="90000"/>
              </a:lnSpc>
            </a:pPr>
            <a:endParaRPr lang="en-US" dirty="0" smtClean="0">
              <a:latin typeface="Calibri" charset="0"/>
              <a:ea typeface="ＭＳ Ｐゴシック" charset="0"/>
            </a:endParaRPr>
          </a:p>
          <a:p>
            <a:pPr marL="0" indent="0">
              <a:lnSpc>
                <a:spcPct val="90000"/>
              </a:lnSpc>
              <a:buFont typeface="Arial"/>
              <a:buNone/>
            </a:pPr>
            <a:endParaRPr lang="en-US" dirty="0" smtClean="0">
              <a:latin typeface="Calibri" charset="0"/>
              <a:ea typeface="ＭＳ Ｐゴシック" charset="0"/>
            </a:endParaRPr>
          </a:p>
          <a:p>
            <a:pPr marL="0" indent="0">
              <a:lnSpc>
                <a:spcPct val="90000"/>
              </a:lnSpc>
              <a:buFont typeface="Arial"/>
              <a:buNone/>
            </a:pPr>
            <a:endParaRPr lang="en-US" sz="6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Zero probabilities cannot be conditioned away, no matter the other evidence!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615373"/>
              </p:ext>
            </p:extLst>
          </p:nvPr>
        </p:nvGraphicFramePr>
        <p:xfrm>
          <a:off x="1581902" y="5090361"/>
          <a:ext cx="5993930" cy="889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9" name="Equation" r:id="rId3" imgW="1968500" imgH="292100" progId="Equation.3">
                  <p:embed/>
                </p:oleObj>
              </mc:Choice>
              <mc:Fallback>
                <p:oleObj name="Equation" r:id="rId3" imgW="19685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902" y="5090361"/>
                        <a:ext cx="5993930" cy="889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994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Laplace (add-1) smoothing for 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585727"/>
              </p:ext>
            </p:extLst>
          </p:nvPr>
        </p:nvGraphicFramePr>
        <p:xfrm>
          <a:off x="2953418" y="3778167"/>
          <a:ext cx="3816350" cy="168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6" name="Equation" r:id="rId3" imgW="1612900" imgH="711200" progId="Equation.3">
                  <p:embed/>
                </p:oleObj>
              </mc:Choice>
              <mc:Fallback>
                <p:oleObj name="Equation" r:id="rId3" imgW="16129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3418" y="3778167"/>
                        <a:ext cx="3816350" cy="16811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358631"/>
              </p:ext>
            </p:extLst>
          </p:nvPr>
        </p:nvGraphicFramePr>
        <p:xfrm>
          <a:off x="1756888" y="2180688"/>
          <a:ext cx="4084638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7" name="Equation" r:id="rId5" imgW="1727200" imgH="571500" progId="Equation.3">
                  <p:embed/>
                </p:oleObj>
              </mc:Choice>
              <mc:Fallback>
                <p:oleObj name="Equation" r:id="rId5" imgW="17272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6888" y="2180688"/>
                        <a:ext cx="4084638" cy="13509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42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>
          <a:xfrm>
            <a:off x="725905" y="378995"/>
            <a:ext cx="77724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Multinomial Naïve Bayes: Learning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900361" y="2505522"/>
            <a:ext cx="6946232" cy="30169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latin typeface="Calibri"/>
                <a:cs typeface="Calibri"/>
              </a:rPr>
              <a:t>Calculate </a:t>
            </a:r>
            <a:r>
              <a:rPr lang="en-US" i="1" dirty="0" smtClean="0">
                <a:latin typeface="Calibri"/>
                <a:cs typeface="Calibri"/>
              </a:rPr>
              <a:t>P</a:t>
            </a:r>
            <a:r>
              <a:rPr lang="en-US" dirty="0" smtClean="0">
                <a:latin typeface="Calibri"/>
                <a:cs typeface="Calibri"/>
              </a:rPr>
              <a:t>(</a:t>
            </a:r>
            <a:r>
              <a:rPr lang="en-US" i="1" dirty="0" err="1" smtClean="0">
                <a:latin typeface="Calibri"/>
                <a:cs typeface="Calibri"/>
              </a:rPr>
              <a:t>c</a:t>
            </a:r>
            <a:r>
              <a:rPr lang="en-US" i="1" baseline="-25000" dirty="0" err="1" smtClean="0">
                <a:latin typeface="Calibri"/>
                <a:cs typeface="Calibri"/>
              </a:rPr>
              <a:t>j</a:t>
            </a:r>
            <a:r>
              <a:rPr lang="en-US" dirty="0" smtClean="0">
                <a:latin typeface="Calibri"/>
                <a:cs typeface="Calibri"/>
              </a:rPr>
              <a:t>)</a:t>
            </a:r>
            <a:r>
              <a:rPr lang="en-US" i="1" dirty="0" smtClean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3200" dirty="0" smtClean="0">
                <a:latin typeface="Calibri"/>
                <a:cs typeface="Calibri"/>
              </a:rPr>
              <a:t>For each </a:t>
            </a:r>
            <a:r>
              <a:rPr lang="en-US" sz="3200" i="1" dirty="0" err="1" smtClean="0">
                <a:latin typeface="Calibri"/>
                <a:cs typeface="Calibri"/>
              </a:rPr>
              <a:t>c</a:t>
            </a:r>
            <a:r>
              <a:rPr lang="en-US" sz="3200" i="1" baseline="-25000" dirty="0" err="1" smtClean="0">
                <a:latin typeface="Calibri"/>
                <a:cs typeface="Calibri"/>
              </a:rPr>
              <a:t>j</a:t>
            </a:r>
            <a:r>
              <a:rPr lang="en-US" sz="3200" i="1" baseline="-25000" dirty="0" smtClean="0">
                <a:latin typeface="Calibri"/>
                <a:cs typeface="Calibri"/>
              </a:rPr>
              <a:t> </a:t>
            </a:r>
            <a:r>
              <a:rPr lang="en-US" sz="3200" dirty="0" smtClean="0">
                <a:latin typeface="Calibri"/>
                <a:cs typeface="Calibri"/>
              </a:rPr>
              <a:t>in </a:t>
            </a:r>
            <a:r>
              <a:rPr lang="en-US" sz="3200" i="1" dirty="0" smtClean="0">
                <a:latin typeface="Calibri"/>
                <a:cs typeface="Calibri"/>
              </a:rPr>
              <a:t>C</a:t>
            </a:r>
            <a:r>
              <a:rPr lang="en-US" sz="3200" dirty="0" smtClean="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3600" i="1" dirty="0" smtClean="0">
                <a:latin typeface="Calibri"/>
                <a:cs typeface="Calibri"/>
              </a:rPr>
              <a:t> </a:t>
            </a:r>
            <a:r>
              <a:rPr lang="en-US" sz="3600" i="1" dirty="0" err="1" smtClean="0">
                <a:latin typeface="Calibri"/>
                <a:cs typeface="Calibri"/>
              </a:rPr>
              <a:t>docs</a:t>
            </a:r>
            <a:r>
              <a:rPr lang="en-US" sz="3600" i="1" baseline="-25000" dirty="0" err="1" smtClean="0">
                <a:latin typeface="Calibri"/>
                <a:cs typeface="Calibri"/>
              </a:rPr>
              <a:t>j</a:t>
            </a:r>
            <a:r>
              <a:rPr lang="en-US" sz="3600" i="1" dirty="0" smtClean="0">
                <a:latin typeface="Calibri"/>
                <a:cs typeface="Calibri"/>
              </a:rPr>
              <a:t> </a:t>
            </a:r>
            <a:r>
              <a:rPr lang="en-US" sz="3600" dirty="0" smtClean="0">
                <a:latin typeface="Calibri"/>
                <a:cs typeface="Calibri"/>
                <a:sym typeface="Symbol" charset="2"/>
              </a:rPr>
              <a:t></a:t>
            </a:r>
            <a:r>
              <a:rPr lang="en-US" sz="3600" i="1" dirty="0" smtClean="0">
                <a:latin typeface="Calibri"/>
                <a:cs typeface="Calibri"/>
                <a:sym typeface="Symbol" charset="2"/>
              </a:rPr>
              <a:t> </a:t>
            </a:r>
            <a:r>
              <a:rPr lang="en-US" sz="3600" dirty="0" smtClean="0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sz="3600" i="1" dirty="0" err="1" smtClean="0">
                <a:latin typeface="Calibri"/>
                <a:cs typeface="Calibri"/>
              </a:rPr>
              <a:t>c</a:t>
            </a:r>
            <a:r>
              <a:rPr lang="en-US" sz="3600" i="1" baseline="-25000" dirty="0" err="1" smtClean="0">
                <a:latin typeface="Calibri"/>
                <a:cs typeface="Calibri"/>
              </a:rPr>
              <a:t>j</a:t>
            </a:r>
            <a:endParaRPr lang="en-US" sz="3600" i="1" baseline="-25000" dirty="0" smtClean="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/>
              <a:cs typeface="Calibri"/>
            </a:endParaRP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852377"/>
              </p:ext>
            </p:extLst>
          </p:nvPr>
        </p:nvGraphicFramePr>
        <p:xfrm>
          <a:off x="1814761" y="4412407"/>
          <a:ext cx="4787253" cy="111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7" name="Equation" r:id="rId3" imgW="1752600" imgH="406400" progId="Equation.3">
                  <p:embed/>
                </p:oleObj>
              </mc:Choice>
              <mc:Fallback>
                <p:oleObj name="Equation" r:id="rId3" imgW="17526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761" y="4412407"/>
                        <a:ext cx="4787253" cy="11100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441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Naïve Bayes: Learning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355400"/>
              </p:ext>
            </p:extLst>
          </p:nvPr>
        </p:nvGraphicFramePr>
        <p:xfrm>
          <a:off x="2147342" y="4099760"/>
          <a:ext cx="4849316" cy="1056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7" name="Equation" r:id="rId3" imgW="1981200" imgH="431800" progId="Equation.3">
                  <p:embed/>
                </p:oleObj>
              </mc:Choice>
              <mc:Fallback>
                <p:oleObj name="Equation" r:id="rId3" imgW="1981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342" y="4099760"/>
                        <a:ext cx="4849316" cy="10569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030706" y="2066423"/>
            <a:ext cx="6621378" cy="20333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 smtClean="0">
                <a:latin typeface="Calibri"/>
                <a:cs typeface="Calibri"/>
              </a:rPr>
              <a:t>Calculate </a:t>
            </a:r>
            <a:r>
              <a:rPr lang="en-US" sz="2800" i="1" dirty="0" smtClean="0">
                <a:latin typeface="Calibri"/>
                <a:cs typeface="Calibri"/>
              </a:rPr>
              <a:t>P</a:t>
            </a:r>
            <a:r>
              <a:rPr lang="en-US" sz="2800" dirty="0" smtClean="0">
                <a:latin typeface="Calibri"/>
                <a:cs typeface="Calibri"/>
              </a:rPr>
              <a:t>(</a:t>
            </a:r>
            <a:r>
              <a:rPr lang="en-US" sz="2800" i="1" dirty="0" err="1" smtClean="0">
                <a:latin typeface="Calibri"/>
                <a:cs typeface="Calibri"/>
              </a:rPr>
              <a:t>w</a:t>
            </a:r>
            <a:r>
              <a:rPr lang="en-US" sz="2800" i="1" baseline="-25000" dirty="0" err="1" smtClean="0">
                <a:latin typeface="Calibri"/>
                <a:cs typeface="Calibri"/>
              </a:rPr>
              <a:t>k</a:t>
            </a:r>
            <a:r>
              <a:rPr lang="en-US" sz="2800" i="1" dirty="0" smtClean="0">
                <a:latin typeface="Calibri"/>
                <a:cs typeface="Calibri"/>
              </a:rPr>
              <a:t> </a:t>
            </a:r>
            <a:r>
              <a:rPr lang="en-US" sz="2800" dirty="0" smtClean="0">
                <a:latin typeface="Calibri"/>
                <a:cs typeface="Calibri"/>
              </a:rPr>
              <a:t>|</a:t>
            </a:r>
            <a:r>
              <a:rPr lang="en-US" sz="2800" i="1" dirty="0" smtClean="0">
                <a:latin typeface="Calibri"/>
                <a:cs typeface="Calibri"/>
              </a:rPr>
              <a:t> </a:t>
            </a:r>
            <a:r>
              <a:rPr lang="en-US" sz="2800" i="1" dirty="0" err="1" smtClean="0">
                <a:latin typeface="Calibri"/>
                <a:cs typeface="Calibri"/>
              </a:rPr>
              <a:t>c</a:t>
            </a:r>
            <a:r>
              <a:rPr lang="en-US" sz="2800" i="1" baseline="-25000" dirty="0" err="1" smtClean="0">
                <a:latin typeface="Calibri"/>
                <a:cs typeface="Calibri"/>
              </a:rPr>
              <a:t>j</a:t>
            </a:r>
            <a:r>
              <a:rPr lang="en-US" sz="2800" dirty="0" smtClean="0">
                <a:latin typeface="Calibri"/>
                <a:cs typeface="Calibri"/>
              </a:rPr>
              <a:t>)</a:t>
            </a:r>
            <a:r>
              <a:rPr lang="en-US" sz="2800" i="1" dirty="0" smtClean="0">
                <a:latin typeface="Calibri"/>
                <a:cs typeface="Calibri"/>
              </a:rPr>
              <a:t> </a:t>
            </a:r>
            <a:r>
              <a:rPr lang="en-US" sz="2800" dirty="0" smtClean="0">
                <a:latin typeface="Calibri"/>
                <a:cs typeface="Calibri"/>
              </a:rPr>
              <a:t>terms</a:t>
            </a:r>
          </a:p>
          <a:p>
            <a:pPr lvl="1">
              <a:spcBef>
                <a:spcPts val="0"/>
              </a:spcBef>
            </a:pPr>
            <a:r>
              <a:rPr lang="en-US" sz="2800" i="1" dirty="0" err="1" smtClean="0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j</a:t>
            </a: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800" dirty="0" smtClean="0">
                <a:latin typeface="Calibri"/>
                <a:ea typeface="ＭＳ Ｐゴシック" charset="-128"/>
                <a:cs typeface="Calibri"/>
                <a:sym typeface="Symbol" charset="2"/>
              </a:rPr>
              <a:t> single doc containing all </a:t>
            </a:r>
            <a:r>
              <a:rPr lang="en-US" sz="2800" i="1" dirty="0" err="1" smtClean="0">
                <a:latin typeface="Calibri"/>
                <a:ea typeface="ＭＳ Ｐゴシック" charset="-128"/>
                <a:cs typeface="Calibri"/>
              </a:rPr>
              <a:t>docs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j</a:t>
            </a:r>
            <a:endParaRPr lang="en-US" sz="2800" i="1" baseline="-25000" dirty="0" smtClean="0">
              <a:latin typeface="Calibri"/>
              <a:ea typeface="ＭＳ Ｐゴシック" charset="-128"/>
              <a:cs typeface="Calibri"/>
            </a:endParaRPr>
          </a:p>
          <a:p>
            <a:pPr lvl="1">
              <a:spcBef>
                <a:spcPts val="0"/>
              </a:spcBef>
            </a:pPr>
            <a:r>
              <a:rPr lang="en-US" sz="2800" dirty="0" smtClean="0">
                <a:latin typeface="Calibri"/>
                <a:ea typeface="ＭＳ Ｐゴシック" charset="-128"/>
                <a:cs typeface="Calibri"/>
              </a:rPr>
              <a:t>For</a:t>
            </a:r>
            <a:r>
              <a:rPr lang="en-US" sz="2800" i="1" baseline="-25000" dirty="0" smtClean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800" dirty="0" smtClean="0">
                <a:latin typeface="Calibri"/>
                <a:ea typeface="ＭＳ Ｐゴシック" charset="-128"/>
                <a:cs typeface="Calibri"/>
              </a:rPr>
              <a:t>each word </a:t>
            </a:r>
            <a:r>
              <a:rPr lang="en-US" sz="2800" i="1" dirty="0" err="1" smtClean="0">
                <a:latin typeface="Calibri"/>
                <a:ea typeface="ＭＳ Ｐゴシック" charset="-128"/>
                <a:cs typeface="Calibri"/>
              </a:rPr>
              <a:t>w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800" dirty="0" smtClean="0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Vocabulary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    </a:t>
            </a:r>
            <a:r>
              <a:rPr lang="en-US" sz="2800" i="1" dirty="0" err="1" smtClean="0">
                <a:latin typeface="Calibri"/>
                <a:ea typeface="ＭＳ Ｐゴシック" charset="-128"/>
                <a:cs typeface="Calibri"/>
              </a:rPr>
              <a:t>n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800" dirty="0" smtClean="0">
                <a:latin typeface="Calibri"/>
                <a:ea typeface="ＭＳ Ｐゴシック" charset="-128"/>
                <a:cs typeface="Calibri"/>
                <a:sym typeface="Symbol" charset="2"/>
              </a:rPr>
              <a:t> # of occurrences of </a:t>
            </a:r>
            <a:r>
              <a:rPr lang="en-US" sz="2800" i="1" dirty="0" err="1" smtClean="0">
                <a:latin typeface="Calibri"/>
                <a:ea typeface="ＭＳ Ｐゴシック" charset="-128"/>
                <a:cs typeface="Calibri"/>
                <a:sym typeface="Symbol" charset="2"/>
              </a:rPr>
              <a:t>w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800" dirty="0" smtClean="0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sz="2800" i="1" dirty="0" err="1" smtClean="0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j</a:t>
            </a:r>
            <a:endParaRPr lang="en-US" sz="2800" i="1" baseline="-25000" dirty="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030706" y="1565089"/>
            <a:ext cx="7367336" cy="381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800" dirty="0">
                <a:latin typeface="Calibri" charset="0"/>
              </a:rPr>
              <a:t>From training corpus, extract </a:t>
            </a:r>
            <a:r>
              <a:rPr lang="en-US" sz="2800" i="1" dirty="0">
                <a:latin typeface="Times New Roman" charset="0"/>
              </a:rPr>
              <a:t>Vocabulary</a:t>
            </a:r>
            <a:endParaRPr lang="en-US" sz="28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53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358" y="2656891"/>
            <a:ext cx="8229600" cy="1143000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1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Naïve Bayes Classification:</a:t>
            </a:r>
            <a:br>
              <a:rPr lang="en-US" dirty="0" smtClean="0"/>
            </a:br>
            <a:r>
              <a:rPr lang="en-US" dirty="0" smtClean="0"/>
              <a:t>Practical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89" y="5005137"/>
            <a:ext cx="8229600" cy="1852863"/>
          </a:xfrm>
        </p:spPr>
        <p:txBody>
          <a:bodyPr>
            <a:normAutofit/>
          </a:bodyPr>
          <a:lstStyle/>
          <a:p>
            <a:r>
              <a:rPr lang="en-US" dirty="0" smtClean="0"/>
              <a:t>Multiplying together lots of probabilities</a:t>
            </a:r>
          </a:p>
          <a:p>
            <a:r>
              <a:rPr lang="en-US" dirty="0" smtClean="0"/>
              <a:t>Probabilities are numbers between 0 and 1</a:t>
            </a:r>
          </a:p>
          <a:p>
            <a:r>
              <a:rPr lang="en-US" dirty="0" smtClean="0"/>
              <a:t>Q: What could go wrong here?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59" y="1861573"/>
            <a:ext cx="64008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959" y="2525859"/>
            <a:ext cx="60198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959" y="3190145"/>
            <a:ext cx="5181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6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Working with probabilities in log space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88837"/>
            <a:ext cx="5715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0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Identities (review)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982917"/>
            <a:ext cx="5372100" cy="4699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370317" y="1818331"/>
            <a:ext cx="3349172" cy="837293"/>
            <a:chOff x="4370317" y="1818331"/>
            <a:chExt cx="3349172" cy="83729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317" y="1818331"/>
              <a:ext cx="837293" cy="83729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7610" y="1818331"/>
              <a:ext cx="837293" cy="83729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4903" y="1818331"/>
              <a:ext cx="837293" cy="83729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2196" y="1818331"/>
              <a:ext cx="837293" cy="837293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950" y="3276625"/>
            <a:ext cx="4724400" cy="8382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728633" y="3277532"/>
            <a:ext cx="3349172" cy="837293"/>
            <a:chOff x="4370317" y="1818331"/>
            <a:chExt cx="3349172" cy="83729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317" y="1818331"/>
              <a:ext cx="837293" cy="83729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7610" y="1818331"/>
              <a:ext cx="837293" cy="83729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4903" y="1818331"/>
              <a:ext cx="837293" cy="83729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2196" y="1818331"/>
              <a:ext cx="837293" cy="837293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319" y="5122330"/>
            <a:ext cx="3517900" cy="4699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3824514" y="4938633"/>
            <a:ext cx="1674586" cy="837293"/>
            <a:chOff x="4370317" y="1818331"/>
            <a:chExt cx="1674586" cy="837293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317" y="1818331"/>
              <a:ext cx="837293" cy="83729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7610" y="1818331"/>
              <a:ext cx="837293" cy="837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374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with Log Probabilities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11" y="1620942"/>
            <a:ext cx="64008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232" y="2294146"/>
            <a:ext cx="5181600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237" y="3735804"/>
            <a:ext cx="65786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837" y="5304462"/>
            <a:ext cx="7137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7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Review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24684"/>
            <a:ext cx="76581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5495838"/>
            <a:ext cx="3746500" cy="4699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976787" y="4240982"/>
            <a:ext cx="5879984" cy="837299"/>
            <a:chOff x="4997448" y="3448588"/>
            <a:chExt cx="5879984" cy="8372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7448" y="3448594"/>
              <a:ext cx="837293" cy="83729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6988" y="3448593"/>
              <a:ext cx="837293" cy="83729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4281" y="3448592"/>
              <a:ext cx="837293" cy="83729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4917" y="3448591"/>
              <a:ext cx="837293" cy="83729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2210" y="3448590"/>
              <a:ext cx="837293" cy="83729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02846" y="3448589"/>
              <a:ext cx="837293" cy="83729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40139" y="3448588"/>
              <a:ext cx="837293" cy="837293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312795" y="5312141"/>
            <a:ext cx="2530250" cy="837294"/>
            <a:chOff x="4154031" y="3448593"/>
            <a:chExt cx="2530250" cy="83729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7448" y="3448594"/>
              <a:ext cx="837293" cy="83729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6988" y="3448593"/>
              <a:ext cx="837293" cy="83729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4031" y="3448593"/>
              <a:ext cx="837293" cy="837293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753232" y="3822460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Disjunction / Union: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80170" y="5546121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Negation: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271" y="2033311"/>
            <a:ext cx="4914900" cy="9779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766028" y="1900166"/>
            <a:ext cx="1686833" cy="837294"/>
            <a:chOff x="4997448" y="3448593"/>
            <a:chExt cx="1686833" cy="83729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7448" y="3448594"/>
              <a:ext cx="837293" cy="83729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6988" y="3448593"/>
              <a:ext cx="837293" cy="837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116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70095"/>
            <a:ext cx="8420100" cy="1257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with Log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3848016"/>
            <a:ext cx="8229600" cy="3009984"/>
          </a:xfrm>
        </p:spPr>
        <p:txBody>
          <a:bodyPr/>
          <a:lstStyle/>
          <a:p>
            <a:r>
              <a:rPr lang="en-US" smtClean="0"/>
              <a:t>Q: Why don’t we have to worry about floating point underflow anymore?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34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if we want to calculate posterior log-probabilities?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840497"/>
            <a:ext cx="8343900" cy="115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1" y="3226551"/>
            <a:ext cx="8518358" cy="1017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6" y="4474189"/>
            <a:ext cx="8133347" cy="10732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117" y="1417638"/>
            <a:ext cx="4996609" cy="323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1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 </a:t>
            </a:r>
            <a:r>
              <a:rPr lang="en-US" dirty="0" err="1" smtClean="0"/>
              <a:t>Exp</a:t>
            </a:r>
            <a:r>
              <a:rPr lang="en-US" dirty="0" smtClean="0"/>
              <a:t> Sum Trick:</a:t>
            </a:r>
            <a:br>
              <a:rPr lang="en-US" dirty="0" smtClean="0"/>
            </a:br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We have: a bunch of log probabilities.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og(p1), log(p2), log(p3), … log(</a:t>
            </a:r>
            <a:r>
              <a:rPr lang="en-US" dirty="0" err="1" smtClean="0"/>
              <a:t>pn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want: log(p1 + p2 + p3 + … </a:t>
            </a:r>
            <a:r>
              <a:rPr lang="en-US" dirty="0" err="1" smtClean="0"/>
              <a:t>pn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could convert back from log space, sum then take the log.</a:t>
            </a:r>
          </a:p>
          <a:p>
            <a:pPr lvl="1"/>
            <a:r>
              <a:rPr lang="en-US" dirty="0" smtClean="0"/>
              <a:t>If the probabilities are very small, this will result in floating point underflow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27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 </a:t>
            </a:r>
            <a:r>
              <a:rPr lang="en-US" dirty="0" err="1" smtClean="0"/>
              <a:t>Exp</a:t>
            </a:r>
            <a:r>
              <a:rPr lang="en-US" dirty="0" smtClean="0"/>
              <a:t> Sum Trick: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90" y="2844884"/>
            <a:ext cx="8405688" cy="85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9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issue: Smoothing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3074068"/>
            <a:ext cx="7099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2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issue: Smoothing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3911"/>
            <a:ext cx="7467600" cy="1143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702968" y="1417638"/>
            <a:ext cx="2743200" cy="1351589"/>
          </a:xfrm>
          <a:prstGeom prst="wedgeRoundRectCallout">
            <a:avLst>
              <a:gd name="adj1" fmla="val 3432"/>
              <a:gd name="adj2" fmla="val 7642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Alpha doesn’t necessarily need to be 1 (</a:t>
            </a:r>
            <a:r>
              <a:rPr lang="en-US" dirty="0" err="1" smtClean="0"/>
              <a:t>hyperparmeter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4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issue: Smoothing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3911"/>
            <a:ext cx="7467600" cy="1143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215189" y="1515979"/>
            <a:ext cx="7230979" cy="1253248"/>
          </a:xfrm>
          <a:prstGeom prst="wedgeRoundRectCallout">
            <a:avLst>
              <a:gd name="adj1" fmla="val 30720"/>
              <a:gd name="adj2" fmla="val 7546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think of alpha as a “</a:t>
            </a:r>
            <a:r>
              <a:rPr lang="en-US" dirty="0" err="1" smtClean="0"/>
              <a:t>pseudocount</a:t>
            </a:r>
            <a:r>
              <a:rPr lang="en-US" dirty="0" smtClean="0"/>
              <a:t>”.</a:t>
            </a:r>
          </a:p>
          <a:p>
            <a:pPr algn="ctr"/>
            <a:r>
              <a:rPr lang="en-US" dirty="0" smtClean="0"/>
              <a:t>Imaginary number of times this word has been seen.</a:t>
            </a:r>
          </a:p>
        </p:txBody>
      </p:sp>
    </p:spTree>
    <p:extLst>
      <p:ext uri="{BB962C8B-B14F-4D97-AF65-F5344CB8AC3E}">
        <p14:creationId xmlns:p14="http://schemas.microsoft.com/office/powerpoint/2010/main" val="136686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issue: Smoothing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3911"/>
            <a:ext cx="7467600" cy="11430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451684"/>
            <a:ext cx="8229600" cy="167447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Q: What if alpha = 0?</a:t>
            </a:r>
          </a:p>
          <a:p>
            <a:r>
              <a:rPr lang="en-US" dirty="0" smtClean="0"/>
              <a:t>Q: what if alpha = 0.000001?</a:t>
            </a:r>
          </a:p>
          <a:p>
            <a:r>
              <a:rPr lang="en-US" dirty="0" smtClean="0"/>
              <a:t>Q: what happens as alpha gets very large?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1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cares too much about the training data</a:t>
            </a:r>
          </a:p>
          <a:p>
            <a:r>
              <a:rPr lang="en-US" dirty="0" smtClean="0"/>
              <a:t>How to check for </a:t>
            </a:r>
            <a:r>
              <a:rPr lang="en-US" dirty="0" err="1" smtClean="0"/>
              <a:t>overfitting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Training vs. test accuracy</a:t>
            </a:r>
          </a:p>
          <a:p>
            <a:r>
              <a:rPr lang="en-US" dirty="0" err="1" smtClean="0"/>
              <a:t>Pseudocount</a:t>
            </a:r>
            <a:r>
              <a:rPr lang="en-US" dirty="0" smtClean="0"/>
              <a:t> parameter combats </a:t>
            </a:r>
            <a:r>
              <a:rPr lang="en-US" dirty="0" err="1" smtClean="0"/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Q: how to pick Alpha?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71211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Split train vs. Test</a:t>
            </a:r>
          </a:p>
          <a:p>
            <a:r>
              <a:rPr lang="en-US" dirty="0" smtClean="0"/>
              <a:t>Try a bunch of different values</a:t>
            </a:r>
          </a:p>
          <a:p>
            <a:r>
              <a:rPr lang="en-US" dirty="0" smtClean="0"/>
              <a:t>Pick the value of alpha that performs best</a:t>
            </a:r>
          </a:p>
          <a:p>
            <a:r>
              <a:rPr lang="en-US" dirty="0" smtClean="0"/>
              <a:t>What values to try?  Grid search</a:t>
            </a:r>
          </a:p>
          <a:p>
            <a:pPr lvl="1"/>
            <a:r>
              <a:rPr lang="en-US" dirty="0" smtClean="0"/>
              <a:t>(10^-2,10^-1,</a:t>
            </a:r>
            <a:r>
              <a:rPr lang="is-IS" dirty="0" smtClean="0"/>
              <a:t>...,10^2)</a:t>
            </a:r>
            <a:endParaRPr lang="en-US" dirty="0" smtClean="0"/>
          </a:p>
        </p:txBody>
      </p:sp>
      <p:grpSp>
        <p:nvGrpSpPr>
          <p:cNvPr id="26" name="Group 25"/>
          <p:cNvGrpSpPr/>
          <p:nvPr/>
        </p:nvGrpSpPr>
        <p:grpSpPr>
          <a:xfrm>
            <a:off x="4572000" y="1768642"/>
            <a:ext cx="4114800" cy="2202489"/>
            <a:chOff x="4572000" y="1768642"/>
            <a:chExt cx="4114800" cy="2202489"/>
          </a:xfrm>
        </p:grpSpPr>
        <p:cxnSp>
          <p:nvCxnSpPr>
            <p:cNvPr id="7" name="Straight Arrow Connector 6"/>
            <p:cNvCxnSpPr/>
            <p:nvPr/>
          </p:nvCxnSpPr>
          <p:spPr>
            <a:xfrm flipH="1" flipV="1">
              <a:off x="5642811" y="1768642"/>
              <a:ext cx="1386" cy="16507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796597" y="3571758"/>
              <a:ext cx="2890203" cy="1365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572000" y="2478505"/>
              <a:ext cx="1000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accuracy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4719" y="3755231"/>
              <a:ext cx="279400" cy="215900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5943600" y="3176337"/>
              <a:ext cx="108284" cy="10828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197600" y="2847837"/>
              <a:ext cx="108284" cy="10828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504455" y="2593999"/>
              <a:ext cx="108284" cy="10828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785835" y="2394303"/>
              <a:ext cx="108284" cy="10828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128614" y="2281209"/>
              <a:ext cx="108284" cy="10828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471393" y="2394303"/>
              <a:ext cx="108284" cy="10828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809372" y="2599903"/>
              <a:ext cx="108284" cy="10828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147351" y="2805503"/>
              <a:ext cx="108284" cy="10828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485330" y="3011103"/>
              <a:ext cx="108284" cy="10828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ounded Rectangular Callout 24"/>
          <p:cNvSpPr/>
          <p:nvPr/>
        </p:nvSpPr>
        <p:spPr>
          <a:xfrm>
            <a:off x="6894119" y="1260088"/>
            <a:ext cx="1361516" cy="724829"/>
          </a:xfrm>
          <a:prstGeom prst="wedgeRoundRectCallout">
            <a:avLst>
              <a:gd name="adj1" fmla="val -27385"/>
              <a:gd name="adj2" fmla="val 7942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 this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3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78" y="2466569"/>
            <a:ext cx="393700" cy="31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184" y="2466569"/>
            <a:ext cx="368300" cy="3175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528011" y="1594978"/>
            <a:ext cx="5931568" cy="919622"/>
            <a:chOff x="1528011" y="1594978"/>
            <a:chExt cx="5931568" cy="91962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8250" y="1594978"/>
              <a:ext cx="1587500" cy="469900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1528011" y="2514600"/>
              <a:ext cx="593156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031245" y="2136829"/>
              <a:ext cx="4889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Generative Model of How Hypothesis Causes Data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503947" y="2767264"/>
            <a:ext cx="5931568" cy="884655"/>
            <a:chOff x="1503947" y="2767264"/>
            <a:chExt cx="5931568" cy="88465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8250" y="3182019"/>
              <a:ext cx="1587500" cy="469900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 flipH="1" flipV="1">
              <a:off x="1503947" y="2767264"/>
              <a:ext cx="5931568" cy="1680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659218" y="2767264"/>
              <a:ext cx="18255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Bayesian </a:t>
              </a:r>
              <a:r>
                <a:rPr lang="en-US" dirty="0" err="1" smtClean="0"/>
                <a:t>Inferece</a:t>
              </a:r>
              <a:endParaRPr lang="en-US" dirty="0"/>
            </a:p>
          </p:txBody>
        </p:sp>
      </p:grpSp>
      <p:sp>
        <p:nvSpPr>
          <p:cNvPr id="17" name="Rounded Rectangular Callout 16"/>
          <p:cNvSpPr/>
          <p:nvPr/>
        </p:nvSpPr>
        <p:spPr>
          <a:xfrm>
            <a:off x="667753" y="1032877"/>
            <a:ext cx="1720516" cy="933241"/>
          </a:xfrm>
          <a:prstGeom prst="wedgeRoundRectCallout">
            <a:avLst>
              <a:gd name="adj1" fmla="val -22232"/>
              <a:gd name="adj2" fmla="val 7926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Hypothesis</a:t>
            </a:r>
          </a:p>
          <a:p>
            <a:pPr algn="ctr"/>
            <a:r>
              <a:rPr lang="en-US" dirty="0" smtClean="0"/>
              <a:t>(Unknown)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7236186" y="1077349"/>
            <a:ext cx="1720516" cy="933241"/>
          </a:xfrm>
          <a:prstGeom prst="wedgeRoundRectCallout">
            <a:avLst>
              <a:gd name="adj1" fmla="val -15239"/>
              <a:gd name="adj2" fmla="val 8828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  <a:p>
            <a:pPr algn="ctr"/>
            <a:r>
              <a:rPr lang="en-US" dirty="0" smtClean="0"/>
              <a:t>(Observed Evidence)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42431" y="3804794"/>
            <a:ext cx="5293755" cy="2131453"/>
            <a:chOff x="1942431" y="3804794"/>
            <a:chExt cx="5293755" cy="213145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2431" y="4844047"/>
              <a:ext cx="5067300" cy="10922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992186" y="3804794"/>
              <a:ext cx="52440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Bayes Rule tells us how to flip the conditional</a:t>
              </a:r>
            </a:p>
            <a:p>
              <a:r>
                <a:rPr lang="en-US" dirty="0" smtClean="0"/>
                <a:t>Reason about effects to causes</a:t>
              </a:r>
            </a:p>
            <a:p>
              <a:r>
                <a:rPr lang="en-US" dirty="0" smtClean="0"/>
                <a:t>Useful if you assume a generative model for your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55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Splitting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 vs. Test</a:t>
            </a:r>
          </a:p>
          <a:p>
            <a:endParaRPr lang="en-US" dirty="0"/>
          </a:p>
          <a:p>
            <a:r>
              <a:rPr lang="en-US" dirty="0" smtClean="0"/>
              <a:t>Better:</a:t>
            </a:r>
          </a:p>
          <a:p>
            <a:pPr lvl="1"/>
            <a:r>
              <a:rPr lang="en-US" dirty="0" smtClean="0"/>
              <a:t>Train (used for fitting model </a:t>
            </a:r>
            <a:r>
              <a:rPr lang="en-US" b="1" dirty="0" smtClean="0"/>
              <a:t>parameters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Dev (used for tuning </a:t>
            </a:r>
            <a:r>
              <a:rPr lang="en-US" b="1" dirty="0" err="1" smtClean="0"/>
              <a:t>hyperparameters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Test (reserve for final evaluation)</a:t>
            </a:r>
          </a:p>
          <a:p>
            <a:endParaRPr lang="en-US" dirty="0"/>
          </a:p>
          <a:p>
            <a:r>
              <a:rPr lang="en-US" dirty="0" smtClean="0"/>
              <a:t>Cross-validation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7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your word / feature representation</a:t>
            </a:r>
          </a:p>
          <a:p>
            <a:pPr lvl="1"/>
            <a:r>
              <a:rPr lang="en-US" dirty="0" smtClean="0"/>
              <a:t>Tokenization rules: splitting on whitespace?</a:t>
            </a:r>
          </a:p>
          <a:p>
            <a:pPr lvl="1"/>
            <a:r>
              <a:rPr lang="en-US" dirty="0" smtClean="0"/>
              <a:t>Uppercase is the same as lowercase?</a:t>
            </a:r>
          </a:p>
          <a:p>
            <a:pPr lvl="1"/>
            <a:r>
              <a:rPr lang="en-US" dirty="0" smtClean="0"/>
              <a:t>Numbers?</a:t>
            </a:r>
          </a:p>
          <a:p>
            <a:pPr lvl="1"/>
            <a:r>
              <a:rPr lang="en-US" dirty="0" smtClean="0"/>
              <a:t>Punctuation?</a:t>
            </a:r>
          </a:p>
          <a:p>
            <a:pPr lvl="1"/>
            <a:r>
              <a:rPr lang="en-US" dirty="0" smtClean="0"/>
              <a:t>Stemming?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1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122905" y="1417638"/>
            <a:ext cx="5244000" cy="3510616"/>
            <a:chOff x="1942431" y="1968431"/>
            <a:chExt cx="5244000" cy="351061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2431" y="4386847"/>
              <a:ext cx="5067300" cy="10922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942431" y="1968431"/>
              <a:ext cx="52440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Bayes Rule tells us how to flip the conditional</a:t>
              </a:r>
            </a:p>
            <a:p>
              <a:r>
                <a:rPr lang="en-US" dirty="0" smtClean="0"/>
                <a:t>Reason about effects to causes</a:t>
              </a:r>
            </a:p>
            <a:p>
              <a:r>
                <a:rPr lang="en-US" dirty="0" smtClean="0"/>
                <a:t>Useful if you assume a generative model for your data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906127" y="2683042"/>
            <a:ext cx="1352369" cy="986590"/>
            <a:chOff x="6906127" y="2683042"/>
            <a:chExt cx="1352369" cy="986590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6906127" y="3152274"/>
              <a:ext cx="460778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366905" y="2683042"/>
              <a:ext cx="891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Prior</a:t>
              </a:r>
              <a:endParaRPr lang="en-US" sz="28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355556" y="2629054"/>
            <a:ext cx="1667188" cy="1040578"/>
            <a:chOff x="3355556" y="2629054"/>
            <a:chExt cx="1667188" cy="104057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4247147" y="3152274"/>
              <a:ext cx="3248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355556" y="2629054"/>
              <a:ext cx="16671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Likelihood</a:t>
              </a:r>
              <a:endParaRPr lang="en-US" sz="28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52674" y="5094676"/>
            <a:ext cx="2342854" cy="778968"/>
            <a:chOff x="6352674" y="5094676"/>
            <a:chExt cx="2342854" cy="778968"/>
          </a:xfrm>
        </p:grpSpPr>
        <p:sp>
          <p:nvSpPr>
            <p:cNvPr id="27" name="TextBox 26"/>
            <p:cNvSpPr txBox="1"/>
            <p:nvPr/>
          </p:nvSpPr>
          <p:spPr>
            <a:xfrm>
              <a:off x="6906127" y="5350424"/>
              <a:ext cx="17894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Normalizer</a:t>
              </a:r>
              <a:endParaRPr lang="en-US" sz="2800" dirty="0"/>
            </a:p>
          </p:txBody>
        </p:sp>
        <p:cxnSp>
          <p:nvCxnSpPr>
            <p:cNvPr id="28" name="Straight Arrow Connector 27"/>
            <p:cNvCxnSpPr>
              <a:stCxn id="27" idx="1"/>
            </p:cNvCxnSpPr>
            <p:nvPr/>
          </p:nvCxnSpPr>
          <p:spPr>
            <a:xfrm flipH="1" flipV="1">
              <a:off x="6352674" y="5094676"/>
              <a:ext cx="5534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873040" y="4620126"/>
            <a:ext cx="1505220" cy="994839"/>
            <a:chOff x="3355556" y="2157435"/>
            <a:chExt cx="1505220" cy="994839"/>
          </a:xfrm>
        </p:grpSpPr>
        <p:cxnSp>
          <p:nvCxnSpPr>
            <p:cNvPr id="16" name="Straight Arrow Connector 15"/>
            <p:cNvCxnSpPr>
              <a:stCxn id="17" idx="0"/>
            </p:cNvCxnSpPr>
            <p:nvPr/>
          </p:nvCxnSpPr>
          <p:spPr>
            <a:xfrm flipV="1">
              <a:off x="4108166" y="2157435"/>
              <a:ext cx="497255" cy="47161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355556" y="2629054"/>
              <a:ext cx="1505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Posterior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355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22905" y="1417638"/>
            <a:ext cx="5244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Bayes Rule tells us how to flip the conditional</a:t>
            </a:r>
          </a:p>
          <a:p>
            <a:r>
              <a:rPr lang="en-US" dirty="0" smtClean="0"/>
              <a:t>Reason about effects to causes</a:t>
            </a:r>
          </a:p>
          <a:p>
            <a:r>
              <a:rPr lang="en-US" dirty="0" smtClean="0"/>
              <a:t>Useful if you assume a generative model for your data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6906127" y="2683042"/>
            <a:ext cx="1352369" cy="986590"/>
            <a:chOff x="6906127" y="2683042"/>
            <a:chExt cx="1352369" cy="986590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6906127" y="3152274"/>
              <a:ext cx="460778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366905" y="2683042"/>
              <a:ext cx="891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Prior</a:t>
              </a:r>
              <a:endParaRPr lang="en-US" sz="28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355556" y="2629054"/>
            <a:ext cx="1667188" cy="1040578"/>
            <a:chOff x="3355556" y="2629054"/>
            <a:chExt cx="1667188" cy="104057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4247147" y="3152274"/>
              <a:ext cx="3248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355556" y="2629054"/>
              <a:ext cx="16671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Likelihood</a:t>
              </a:r>
              <a:endParaRPr lang="en-US" sz="28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52674" y="5094676"/>
            <a:ext cx="2342854" cy="778968"/>
            <a:chOff x="6352674" y="5094676"/>
            <a:chExt cx="2342854" cy="778968"/>
          </a:xfrm>
        </p:grpSpPr>
        <p:sp>
          <p:nvSpPr>
            <p:cNvPr id="27" name="TextBox 26"/>
            <p:cNvSpPr txBox="1"/>
            <p:nvPr/>
          </p:nvSpPr>
          <p:spPr>
            <a:xfrm>
              <a:off x="6906127" y="5350424"/>
              <a:ext cx="17894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Normalizer</a:t>
              </a:r>
              <a:endParaRPr lang="en-US" sz="2800" dirty="0"/>
            </a:p>
          </p:txBody>
        </p:sp>
        <p:cxnSp>
          <p:nvCxnSpPr>
            <p:cNvPr id="28" name="Straight Arrow Connector 27"/>
            <p:cNvCxnSpPr>
              <a:stCxn id="27" idx="1"/>
            </p:cNvCxnSpPr>
            <p:nvPr/>
          </p:nvCxnSpPr>
          <p:spPr>
            <a:xfrm flipH="1" flipV="1">
              <a:off x="6352674" y="5094676"/>
              <a:ext cx="5534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873040" y="4620126"/>
            <a:ext cx="1505220" cy="994839"/>
            <a:chOff x="3355556" y="2157435"/>
            <a:chExt cx="1505220" cy="994839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4108166" y="2157435"/>
              <a:ext cx="497255" cy="47161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355556" y="2629054"/>
              <a:ext cx="1505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Posterior</a:t>
              </a:r>
              <a:endParaRPr lang="en-US" sz="2800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229" y="3826773"/>
            <a:ext cx="5854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22905" y="1417638"/>
            <a:ext cx="5244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Bayes Rule tells us how to flip the conditional</a:t>
            </a:r>
          </a:p>
          <a:p>
            <a:r>
              <a:rPr lang="en-US" dirty="0" smtClean="0"/>
              <a:t>Reason about effects to causes</a:t>
            </a:r>
          </a:p>
          <a:p>
            <a:r>
              <a:rPr lang="en-US" dirty="0" smtClean="0"/>
              <a:t>Useful if you assume a generative model for your data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6906127" y="2683042"/>
            <a:ext cx="1352369" cy="986590"/>
            <a:chOff x="6906127" y="2683042"/>
            <a:chExt cx="1352369" cy="986590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6906127" y="3152274"/>
              <a:ext cx="460778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366905" y="2683042"/>
              <a:ext cx="891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Prior</a:t>
              </a:r>
              <a:endParaRPr lang="en-US" sz="28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355556" y="2629054"/>
            <a:ext cx="1667188" cy="1040578"/>
            <a:chOff x="3355556" y="2629054"/>
            <a:chExt cx="1667188" cy="104057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4247147" y="3152274"/>
              <a:ext cx="3248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355556" y="2629054"/>
              <a:ext cx="16671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Likelihood</a:t>
              </a:r>
              <a:endParaRPr lang="en-US" sz="2800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816" y="3903914"/>
            <a:ext cx="4965700" cy="4699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247147" y="4608096"/>
            <a:ext cx="3435973" cy="1209855"/>
            <a:chOff x="6352674" y="5094676"/>
            <a:chExt cx="3435973" cy="1209855"/>
          </a:xfrm>
        </p:grpSpPr>
        <p:sp>
          <p:nvSpPr>
            <p:cNvPr id="16" name="TextBox 15"/>
            <p:cNvSpPr txBox="1"/>
            <p:nvPr/>
          </p:nvSpPr>
          <p:spPr>
            <a:xfrm>
              <a:off x="6906127" y="5350424"/>
              <a:ext cx="288252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Proportional To</a:t>
              </a:r>
            </a:p>
            <a:p>
              <a:r>
                <a:rPr lang="en-US" sz="2800" dirty="0" smtClean="0"/>
                <a:t>(Doesn’t sum to 1)</a:t>
              </a:r>
              <a:endParaRPr lang="en-US" sz="28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6352674" y="5094676"/>
              <a:ext cx="5534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873040" y="4620126"/>
            <a:ext cx="1505220" cy="994839"/>
            <a:chOff x="3355556" y="2157435"/>
            <a:chExt cx="1505220" cy="994839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4108166" y="2157435"/>
              <a:ext cx="497255" cy="47161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355556" y="2629054"/>
              <a:ext cx="1505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Posterior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526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is a disease that affects a tiny fraction of the population (0.01%)</a:t>
            </a:r>
          </a:p>
          <a:p>
            <a:r>
              <a:rPr lang="en-US" dirty="0" smtClean="0"/>
              <a:t>Symptoms include a headache and stiff neck</a:t>
            </a:r>
          </a:p>
          <a:p>
            <a:pPr lvl="1"/>
            <a:r>
              <a:rPr lang="en-US" dirty="0" smtClean="0"/>
              <a:t>99% of patients with the disease have these symptoms</a:t>
            </a:r>
          </a:p>
          <a:p>
            <a:r>
              <a:rPr lang="en-US" dirty="0" smtClean="0"/>
              <a:t>1% of the general population has these symptoms</a:t>
            </a:r>
          </a:p>
          <a:p>
            <a:r>
              <a:rPr lang="en-US" dirty="0" smtClean="0"/>
              <a:t>Q: assume you have the symptom, what is your probability of having the disease?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9574</TotalTime>
  <Words>1299</Words>
  <Application>Microsoft Macintosh PowerPoint</Application>
  <PresentationFormat>On-screen Show (4:3)</PresentationFormat>
  <Paragraphs>259</Paragraphs>
  <Slides>51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Calibri</vt:lpstr>
      <vt:lpstr>Lucida Sans</vt:lpstr>
      <vt:lpstr>ＭＳ Ｐゴシック</vt:lpstr>
      <vt:lpstr>Palatino</vt:lpstr>
      <vt:lpstr>Symbol</vt:lpstr>
      <vt:lpstr>Times</vt:lpstr>
      <vt:lpstr>Times New Roman</vt:lpstr>
      <vt:lpstr>Wingdings</vt:lpstr>
      <vt:lpstr>新細明體</vt:lpstr>
      <vt:lpstr>Arial</vt:lpstr>
      <vt:lpstr>Office Theme</vt:lpstr>
      <vt:lpstr>Equation</vt:lpstr>
      <vt:lpstr>Probability Review and Naïve Bayes</vt:lpstr>
      <vt:lpstr>What is Probability?</vt:lpstr>
      <vt:lpstr>Probability Review</vt:lpstr>
      <vt:lpstr>Probability Review</vt:lpstr>
      <vt:lpstr>Bayes Rule</vt:lpstr>
      <vt:lpstr>Bayes Rule</vt:lpstr>
      <vt:lpstr>Bayes Rule</vt:lpstr>
      <vt:lpstr>Bayes Rule</vt:lpstr>
      <vt:lpstr>Bayes Rule Example</vt:lpstr>
      <vt:lpstr>Text Classification</vt:lpstr>
      <vt:lpstr>Is this Spam?</vt:lpstr>
      <vt:lpstr>Who wrote which Federalist papers?</vt:lpstr>
      <vt:lpstr>What is the subject of this article?</vt:lpstr>
      <vt:lpstr>Positive or negative movie review?</vt:lpstr>
      <vt:lpstr>Text Classification: definition</vt:lpstr>
      <vt:lpstr>Classification Methods:  Hand-coded rules</vt:lpstr>
      <vt:lpstr>Classification Methods: Supervised Machine Learning</vt:lpstr>
      <vt:lpstr>Classification Methods: Supervised Machine Learning</vt:lpstr>
      <vt:lpstr>Naïve Bayes Intuition</vt:lpstr>
      <vt:lpstr>PowerPoint Presentation</vt:lpstr>
      <vt:lpstr>PowerPoint Presentation</vt:lpstr>
      <vt:lpstr>Bayes’ Rule Applied to Documents and Classes</vt:lpstr>
      <vt:lpstr>Naïve Bayes Classifier (I)</vt:lpstr>
      <vt:lpstr>Naïve Bayes Classifier (II)</vt:lpstr>
      <vt:lpstr>Naïve Bayes Classifier (IV)</vt:lpstr>
      <vt:lpstr>Multinomial Naïve Bayes Independence Assumptions</vt:lpstr>
      <vt:lpstr>Multinomial Naïve Bayes Classifier</vt:lpstr>
      <vt:lpstr>Applying Multinomial Naive Bayes Classifiers to Text Classification</vt:lpstr>
      <vt:lpstr>Learning the Multinomial Naïve Bayes Model</vt:lpstr>
      <vt:lpstr>Parameter estimation</vt:lpstr>
      <vt:lpstr>Problem with Maximum Likelihood</vt:lpstr>
      <vt:lpstr>Laplace (add-1) smoothing for Naïve Bayes</vt:lpstr>
      <vt:lpstr>Multinomial Naïve Bayes: Learning</vt:lpstr>
      <vt:lpstr>Multinomial Naïve Bayes: Learning</vt:lpstr>
      <vt:lpstr>Exercise</vt:lpstr>
      <vt:lpstr>Naïve Bayes Classification: Practical Issues</vt:lpstr>
      <vt:lpstr>Working with probabilities in log space</vt:lpstr>
      <vt:lpstr>Log Identities (review)</vt:lpstr>
      <vt:lpstr>Naïve Bayes with Log Probabilities</vt:lpstr>
      <vt:lpstr>Naïve Bayes with Log Probabilities</vt:lpstr>
      <vt:lpstr>What if we want to calculate posterior log-probabilities?</vt:lpstr>
      <vt:lpstr>Log Exp Sum Trick: motivation</vt:lpstr>
      <vt:lpstr>Log Exp Sum Trick:</vt:lpstr>
      <vt:lpstr>Another issue: Smoothing</vt:lpstr>
      <vt:lpstr>Another issue: Smoothing</vt:lpstr>
      <vt:lpstr>Another issue: Smoothing</vt:lpstr>
      <vt:lpstr>Another issue: Smoothing</vt:lpstr>
      <vt:lpstr>Overfitting</vt:lpstr>
      <vt:lpstr>Q: how to pick Alpha?</vt:lpstr>
      <vt:lpstr>Data Splitting</vt:lpstr>
      <vt:lpstr>Feature Engineering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5539: NLP and IE for the Social Web</dc:title>
  <dc:creator>Alan</dc:creator>
  <cp:lastModifiedBy>Alan Ritter (MBO Partners)</cp:lastModifiedBy>
  <cp:revision>424</cp:revision>
  <cp:lastPrinted>2016-01-15T17:33:23Z</cp:lastPrinted>
  <dcterms:created xsi:type="dcterms:W3CDTF">2014-08-24T19:20:45Z</dcterms:created>
  <dcterms:modified xsi:type="dcterms:W3CDTF">2016-01-20T16:21:49Z</dcterms:modified>
</cp:coreProperties>
</file>